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61" r:id="rId2"/>
    <p:sldId id="256" r:id="rId3"/>
    <p:sldId id="257" r:id="rId4"/>
    <p:sldId id="268" r:id="rId5"/>
    <p:sldId id="288" r:id="rId6"/>
    <p:sldId id="285" r:id="rId7"/>
    <p:sldId id="289" r:id="rId8"/>
    <p:sldId id="326" r:id="rId9"/>
    <p:sldId id="328" r:id="rId10"/>
    <p:sldId id="329" r:id="rId11"/>
    <p:sldId id="330" r:id="rId12"/>
    <p:sldId id="317" r:id="rId13"/>
    <p:sldId id="331" r:id="rId14"/>
    <p:sldId id="290" r:id="rId15"/>
    <p:sldId id="332" r:id="rId16"/>
    <p:sldId id="334" r:id="rId17"/>
    <p:sldId id="307" r:id="rId18"/>
    <p:sldId id="263" r:id="rId19"/>
    <p:sldId id="291" r:id="rId20"/>
    <p:sldId id="308" r:id="rId21"/>
    <p:sldId id="296" r:id="rId22"/>
    <p:sldId id="297" r:id="rId23"/>
    <p:sldId id="264" r:id="rId24"/>
    <p:sldId id="293" r:id="rId25"/>
    <p:sldId id="309" r:id="rId26"/>
    <p:sldId id="310" r:id="rId27"/>
    <p:sldId id="311" r:id="rId28"/>
    <p:sldId id="295" r:id="rId29"/>
    <p:sldId id="294" r:id="rId30"/>
    <p:sldId id="292" r:id="rId31"/>
    <p:sldId id="336" r:id="rId32"/>
    <p:sldId id="312" r:id="rId33"/>
    <p:sldId id="314" r:id="rId34"/>
    <p:sldId id="313" r:id="rId35"/>
    <p:sldId id="335" r:id="rId36"/>
    <p:sldId id="316" r:id="rId37"/>
    <p:sldId id="337" r:id="rId38"/>
    <p:sldId id="318" r:id="rId39"/>
    <p:sldId id="319" r:id="rId40"/>
    <p:sldId id="320" r:id="rId41"/>
    <p:sldId id="298" r:id="rId42"/>
    <p:sldId id="301" r:id="rId43"/>
    <p:sldId id="302" r:id="rId44"/>
    <p:sldId id="303" r:id="rId45"/>
    <p:sldId id="304" r:id="rId46"/>
    <p:sldId id="305" r:id="rId47"/>
    <p:sldId id="306" r:id="rId48"/>
    <p:sldId id="323" r:id="rId49"/>
    <p:sldId id="324" r:id="rId50"/>
    <p:sldId id="325" r:id="rId51"/>
    <p:sldId id="265" r:id="rId52"/>
    <p:sldId id="280" r:id="rId53"/>
    <p:sldId id="321" r:id="rId54"/>
    <p:sldId id="322" r:id="rId55"/>
    <p:sldId id="262" r:id="rId5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eng chaoyou" initials="zc" lastIdx="1" clrIdx="0">
    <p:extLst>
      <p:ext uri="{19B8F6BF-5375-455C-9EA6-DF929625EA0E}">
        <p15:presenceInfo xmlns:p15="http://schemas.microsoft.com/office/powerpoint/2012/main" userId="f6e6f5a6e46858c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3A27CA"/>
    <a:srgbClr val="559DE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05"/>
    <p:restoredTop sz="72850"/>
  </p:normalViewPr>
  <p:slideViewPr>
    <p:cSldViewPr snapToGrid="0">
      <p:cViewPr varScale="1">
        <p:scale>
          <a:sx n="77" d="100"/>
          <a:sy n="77" d="100"/>
        </p:scale>
        <p:origin x="1296"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0.png>
</file>

<file path=ppt/media/image12.png>
</file>

<file path=ppt/media/image13.png>
</file>

<file path=ppt/media/image14.png>
</file>

<file path=ppt/media/image15.png>
</file>

<file path=ppt/media/image18.tiff>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9F7A2-B2EC-4060-8CCA-D98EE2BF61D1}" type="datetimeFigureOut">
              <a:rPr lang="zh-CN" altLang="en-US" smtClean="0"/>
              <a:t>2020/6/23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AAA882-1486-4003-B534-8E395E6DAB33}" type="slidenum">
              <a:rPr lang="zh-CN" altLang="en-US" smtClean="0"/>
              <a:t>‹#›</a:t>
            </a:fld>
            <a:endParaRPr lang="zh-CN" altLang="en-US"/>
          </a:p>
        </p:txBody>
      </p:sp>
    </p:spTree>
    <p:extLst>
      <p:ext uri="{BB962C8B-B14F-4D97-AF65-F5344CB8AC3E}">
        <p14:creationId xmlns:p14="http://schemas.microsoft.com/office/powerpoint/2010/main" val="3961756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applewebdata://EE34F3CC-F947-47F5-BB46-5E940DECCCD5/#_edn1"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applewebdata://1106612E-2CB2-445E-A19C-449F148EA74E/#_edn1"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applewebdata://392D38FA-C25F-40A3-BA22-80A1866E2FBE/#_edn1" TargetMode="External"/><Relationship Id="rId4" Type="http://schemas.openxmlformats.org/officeDocument/2006/relationships/hyperlink" Target="applewebdata://4CC44220-4DE5-49C2-B469-F4C5B60B438D/#_edn1"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400"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a:t>
            </a:fld>
            <a:endParaRPr lang="zh-CN" altLang="en-US"/>
          </a:p>
        </p:txBody>
      </p:sp>
    </p:spTree>
    <p:extLst>
      <p:ext uri="{BB962C8B-B14F-4D97-AF65-F5344CB8AC3E}">
        <p14:creationId xmlns:p14="http://schemas.microsoft.com/office/powerpoint/2010/main" val="3873074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12</a:t>
            </a:fld>
            <a:endParaRPr lang="zh-CN" altLang="en-US"/>
          </a:p>
        </p:txBody>
      </p:sp>
    </p:spTree>
    <p:extLst>
      <p:ext uri="{BB962C8B-B14F-4D97-AF65-F5344CB8AC3E}">
        <p14:creationId xmlns:p14="http://schemas.microsoft.com/office/powerpoint/2010/main" val="1405206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a:solidFill>
                  <a:schemeClr val="tx1"/>
                </a:solidFill>
                <a:effectLst/>
                <a:latin typeface="+mn-lt"/>
                <a:ea typeface="+mn-ea"/>
                <a:cs typeface="+mn-cs"/>
              </a:rPr>
              <a:t>imf</a:t>
            </a:r>
            <a:r>
              <a:rPr lang="zh-CN" altLang="zh-CN" sz="1200" kern="1200" dirty="0">
                <a:solidFill>
                  <a:schemeClr val="tx1"/>
                </a:solidFill>
                <a:effectLst/>
                <a:latin typeface="+mn-lt"/>
                <a:ea typeface="+mn-ea"/>
                <a:cs typeface="+mn-cs"/>
              </a:rPr>
              <a:t>必须满足以下两个条件：</a:t>
            </a:r>
          </a:p>
          <a:p>
            <a:pPr lvl="0"/>
            <a:r>
              <a:rPr lang="zh-CN" altLang="zh-CN" sz="1200" kern="1200" dirty="0">
                <a:solidFill>
                  <a:schemeClr val="tx1"/>
                </a:solidFill>
                <a:effectLst/>
                <a:latin typeface="+mn-lt"/>
                <a:ea typeface="+mn-ea"/>
                <a:cs typeface="+mn-cs"/>
              </a:rPr>
              <a:t>函数在整个时间范围内，局部极值点和过零点的数目必须相等，或最多相差一个；</a:t>
            </a:r>
          </a:p>
          <a:p>
            <a:pPr lvl="0"/>
            <a:r>
              <a:rPr lang="zh-CN" altLang="zh-CN" sz="1200" kern="1200" dirty="0">
                <a:solidFill>
                  <a:schemeClr val="tx1"/>
                </a:solidFill>
                <a:effectLst/>
                <a:latin typeface="+mn-lt"/>
                <a:ea typeface="+mn-ea"/>
                <a:cs typeface="+mn-cs"/>
              </a:rPr>
              <a:t>在任意时刻点，局部最大值的包络（上包络线）和局部最小值的包络（下包络线） 平均值相等且必须为零。</a:t>
            </a:r>
          </a:p>
          <a:p>
            <a:endParaRPr kumimoji="1" lang="en-US" altLang="zh-CN" dirty="0"/>
          </a:p>
          <a:p>
            <a:r>
              <a:rPr lang="zh-CN" altLang="zh-CN" sz="1200" dirty="0"/>
              <a:t>模态混叠</a:t>
            </a:r>
            <a:r>
              <a:rPr lang="zh-CN" altLang="en-US" sz="1200" dirty="0"/>
              <a:t>问题</a:t>
            </a:r>
            <a:r>
              <a:rPr lang="zh-CN" altLang="zh-CN" sz="1200" dirty="0"/>
              <a:t>，即一个</a:t>
            </a:r>
            <a:r>
              <a:rPr lang="en-US" altLang="zh-CN" sz="1200" dirty="0"/>
              <a:t>IMF</a:t>
            </a:r>
            <a:r>
              <a:rPr lang="zh-CN" altLang="zh-CN" sz="1200" dirty="0"/>
              <a:t>中包含差异极大的特征时间尺度，频率差异较大。</a:t>
            </a:r>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13</a:t>
            </a:fld>
            <a:endParaRPr lang="zh-CN" altLang="en-US"/>
          </a:p>
        </p:txBody>
      </p:sp>
    </p:spTree>
    <p:extLst>
      <p:ext uri="{BB962C8B-B14F-4D97-AF65-F5344CB8AC3E}">
        <p14:creationId xmlns:p14="http://schemas.microsoft.com/office/powerpoint/2010/main" val="3078522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15</a:t>
            </a:fld>
            <a:endParaRPr lang="zh-CN" altLang="en-US"/>
          </a:p>
        </p:txBody>
      </p:sp>
    </p:spTree>
    <p:extLst>
      <p:ext uri="{BB962C8B-B14F-4D97-AF65-F5344CB8AC3E}">
        <p14:creationId xmlns:p14="http://schemas.microsoft.com/office/powerpoint/2010/main" val="1805516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16</a:t>
            </a:fld>
            <a:endParaRPr lang="zh-CN" altLang="en-US"/>
          </a:p>
        </p:txBody>
      </p:sp>
    </p:spTree>
    <p:extLst>
      <p:ext uri="{BB962C8B-B14F-4D97-AF65-F5344CB8AC3E}">
        <p14:creationId xmlns:p14="http://schemas.microsoft.com/office/powerpoint/2010/main" val="20247764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18</a:t>
            </a:fld>
            <a:endParaRPr lang="zh-CN" altLang="en-US"/>
          </a:p>
        </p:txBody>
      </p:sp>
    </p:spTree>
    <p:extLst>
      <p:ext uri="{BB962C8B-B14F-4D97-AF65-F5344CB8AC3E}">
        <p14:creationId xmlns:p14="http://schemas.microsoft.com/office/powerpoint/2010/main" val="19525866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23</a:t>
            </a:fld>
            <a:endParaRPr lang="zh-CN" altLang="en-US"/>
          </a:p>
        </p:txBody>
      </p:sp>
    </p:spTree>
    <p:extLst>
      <p:ext uri="{BB962C8B-B14F-4D97-AF65-F5344CB8AC3E}">
        <p14:creationId xmlns:p14="http://schemas.microsoft.com/office/powerpoint/2010/main" val="8372506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24</a:t>
            </a:fld>
            <a:endParaRPr lang="zh-CN" altLang="en-US"/>
          </a:p>
        </p:txBody>
      </p:sp>
    </p:spTree>
    <p:extLst>
      <p:ext uri="{BB962C8B-B14F-4D97-AF65-F5344CB8AC3E}">
        <p14:creationId xmlns:p14="http://schemas.microsoft.com/office/powerpoint/2010/main" val="3496866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zh-CN" dirty="0">
                <a:latin typeface="Microsoft YaHei" panose="020B0503020204020204" pitchFamily="34" charset="-122"/>
                <a:ea typeface="Microsoft YaHei" panose="020B0503020204020204" pitchFamily="34" charset="-122"/>
              </a:rPr>
              <a:t>服务器端接口功能大概如下：</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对客户端传上来的数据预处理；</a:t>
            </a:r>
            <a:endParaRPr lang="en-US"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en-US" dirty="0">
                <a:latin typeface="Microsoft YaHei" panose="020B0503020204020204" pitchFamily="34" charset="-122"/>
                <a:ea typeface="Microsoft YaHei" panose="020B0503020204020204" pitchFamily="34" charset="-122"/>
              </a:rPr>
              <a:t>处理用户登录注册请求；</a:t>
            </a:r>
            <a:endParaRPr lang="en-US"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en-US" dirty="0">
                <a:latin typeface="Microsoft YaHei" panose="020B0503020204020204" pitchFamily="34" charset="-122"/>
                <a:ea typeface="Microsoft YaHei" panose="020B0503020204020204" pitchFamily="34" charset="-122"/>
              </a:rPr>
              <a:t>操作后台数据库，返回运算结果；</a:t>
            </a:r>
            <a:endParaRPr lang="zh-CN" altLang="zh-CN" dirty="0">
              <a:latin typeface="Microsoft YaHei" panose="020B0503020204020204" pitchFamily="34" charset="-122"/>
              <a:ea typeface="Microsoft YaHei" panose="020B0503020204020204" pitchFamily="34" charset="-122"/>
            </a:endParaRP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加载</a:t>
            </a:r>
            <a:r>
              <a:rPr lang="en-US" altLang="zh-CN" dirty="0">
                <a:latin typeface="Microsoft YaHei" panose="020B0503020204020204" pitchFamily="34" charset="-122"/>
                <a:ea typeface="Microsoft YaHei" panose="020B0503020204020204" pitchFamily="34" charset="-122"/>
              </a:rPr>
              <a:t>EEMD-LSTM</a:t>
            </a:r>
            <a:r>
              <a:rPr lang="zh-CN" altLang="zh-CN" dirty="0">
                <a:latin typeface="Microsoft YaHei" panose="020B0503020204020204" pitchFamily="34" charset="-122"/>
                <a:ea typeface="Microsoft YaHei" panose="020B0503020204020204" pitchFamily="34" charset="-122"/>
              </a:rPr>
              <a:t>深度学习预测模型；</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预测未来某一时刻溶解氧数据或未来某天溶解氧数据并返回结果。</a:t>
            </a:r>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41</a:t>
            </a:fld>
            <a:endParaRPr lang="zh-CN" altLang="en-US"/>
          </a:p>
        </p:txBody>
      </p:sp>
    </p:spTree>
    <p:extLst>
      <p:ext uri="{BB962C8B-B14F-4D97-AF65-F5344CB8AC3E}">
        <p14:creationId xmlns:p14="http://schemas.microsoft.com/office/powerpoint/2010/main" val="3763281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zh-CN" altLang="zh-CN" sz="1200" kern="1200" dirty="0">
                <a:solidFill>
                  <a:schemeClr val="tx1"/>
                </a:solidFill>
                <a:effectLst/>
                <a:latin typeface="+mn-lt"/>
                <a:ea typeface="+mn-ea"/>
                <a:cs typeface="+mn-cs"/>
              </a:rPr>
              <a:t>将集合经验模态分解（</a:t>
            </a:r>
            <a:r>
              <a:rPr lang="en-US" altLang="zh-CN" sz="1200" kern="1200" dirty="0">
                <a:solidFill>
                  <a:schemeClr val="tx1"/>
                </a:solidFill>
                <a:effectLst/>
                <a:latin typeface="+mn-lt"/>
                <a:ea typeface="+mn-ea"/>
                <a:cs typeface="+mn-cs"/>
              </a:rPr>
              <a:t>EEMD</a:t>
            </a:r>
            <a:r>
              <a:rPr lang="zh-CN" altLang="zh-CN" sz="1200" kern="1200" dirty="0">
                <a:solidFill>
                  <a:schemeClr val="tx1"/>
                </a:solidFill>
                <a:effectLst/>
                <a:latin typeface="+mn-lt"/>
                <a:ea typeface="+mn-ea"/>
                <a:cs typeface="+mn-cs"/>
              </a:rPr>
              <a:t>）算法引入到溶解氧时序数据中；</a:t>
            </a:r>
          </a:p>
          <a:p>
            <a:pPr lvl="0"/>
            <a:r>
              <a:rPr lang="zh-CN" altLang="zh-CN" sz="1200" kern="1200" dirty="0">
                <a:solidFill>
                  <a:schemeClr val="tx1"/>
                </a:solidFill>
                <a:effectLst/>
                <a:latin typeface="+mn-lt"/>
                <a:ea typeface="+mn-ea"/>
                <a:cs typeface="+mn-cs"/>
              </a:rPr>
              <a:t>构建基于</a:t>
            </a:r>
            <a:r>
              <a:rPr lang="en-US" altLang="zh-CN" sz="1200" kern="1200" dirty="0">
                <a:solidFill>
                  <a:schemeClr val="tx1"/>
                </a:solidFill>
                <a:effectLst/>
                <a:latin typeface="+mn-lt"/>
                <a:ea typeface="+mn-ea"/>
                <a:cs typeface="+mn-cs"/>
              </a:rPr>
              <a:t>EEMD+LSTM</a:t>
            </a:r>
            <a:r>
              <a:rPr lang="zh-CN" altLang="zh-CN" sz="1200" kern="1200" dirty="0">
                <a:solidFill>
                  <a:schemeClr val="tx1"/>
                </a:solidFill>
                <a:effectLst/>
                <a:latin typeface="+mn-lt"/>
                <a:ea typeface="+mn-ea"/>
                <a:cs typeface="+mn-cs"/>
              </a:rPr>
              <a:t>的溶解氧时序数据预测模型</a:t>
            </a:r>
            <a:r>
              <a:rPr lang="en-US" altLang="zh-CN" sz="1200" kern="1200" dirty="0">
                <a:solidFill>
                  <a:schemeClr val="tx1"/>
                </a:solidFill>
                <a:effectLst/>
                <a:latin typeface="+mn-lt"/>
                <a:ea typeface="+mn-ea"/>
                <a:cs typeface="+mn-cs"/>
              </a:rPr>
              <a:t>EEMD-BP</a:t>
            </a:r>
            <a:r>
              <a:rPr lang="zh-CN" altLang="zh-CN" sz="1200" kern="1200" dirty="0">
                <a:solidFill>
                  <a:schemeClr val="tx1"/>
                </a:solidFill>
                <a:effectLst/>
                <a:latin typeface="+mn-lt"/>
                <a:ea typeface="+mn-ea"/>
                <a:cs typeface="+mn-cs"/>
              </a:rPr>
              <a:t>、原始</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、原始</a:t>
            </a:r>
            <a:r>
              <a:rPr lang="en-US" altLang="zh-CN" sz="1200" kern="1200" dirty="0">
                <a:solidFill>
                  <a:schemeClr val="tx1"/>
                </a:solidFill>
                <a:effectLst/>
                <a:latin typeface="+mn-lt"/>
                <a:ea typeface="+mn-ea"/>
                <a:cs typeface="+mn-cs"/>
              </a:rPr>
              <a:t>BP</a:t>
            </a:r>
            <a:r>
              <a:rPr lang="zh-CN" altLang="zh-CN" sz="1200" kern="1200" dirty="0">
                <a:solidFill>
                  <a:schemeClr val="tx1"/>
                </a:solidFill>
                <a:effectLst/>
                <a:latin typeface="+mn-lt"/>
                <a:ea typeface="+mn-ea"/>
                <a:cs typeface="+mn-cs"/>
              </a:rPr>
              <a:t>；</a:t>
            </a:r>
          </a:p>
          <a:p>
            <a:pPr lvl="0"/>
            <a:r>
              <a:rPr lang="zh-CN" altLang="zh-CN" sz="1200" kern="1200" dirty="0">
                <a:solidFill>
                  <a:schemeClr val="tx1"/>
                </a:solidFill>
                <a:effectLst/>
                <a:latin typeface="+mn-lt"/>
                <a:ea typeface="+mn-ea"/>
                <a:cs typeface="+mn-cs"/>
              </a:rPr>
              <a:t>设计实现一款溶解氧时序数据分析预测</a:t>
            </a:r>
            <a:r>
              <a:rPr lang="en-US" altLang="zh-CN" sz="1200" kern="1200" dirty="0">
                <a:solidFill>
                  <a:schemeClr val="tx1"/>
                </a:solidFill>
                <a:effectLst/>
                <a:latin typeface="+mn-lt"/>
                <a:ea typeface="+mn-ea"/>
                <a:cs typeface="+mn-cs"/>
              </a:rPr>
              <a:t>app</a:t>
            </a:r>
            <a:r>
              <a:rPr lang="zh-CN" altLang="zh-CN" sz="1200" kern="1200" dirty="0">
                <a:solidFill>
                  <a:schemeClr val="tx1"/>
                </a:solidFill>
                <a:effectLst/>
                <a:latin typeface="+mn-lt"/>
                <a:ea typeface="+mn-ea"/>
                <a:cs typeface="+mn-cs"/>
              </a:rPr>
              <a:t>软件。</a:t>
            </a:r>
          </a:p>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52</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53</a:t>
            </a:fld>
            <a:endParaRPr lang="zh-CN" altLang="en-US"/>
          </a:p>
        </p:txBody>
      </p:sp>
    </p:spTree>
    <p:extLst>
      <p:ext uri="{BB962C8B-B14F-4D97-AF65-F5344CB8AC3E}">
        <p14:creationId xmlns:p14="http://schemas.microsoft.com/office/powerpoint/2010/main" val="655831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目录部分和毕业论文所写的内容保持一致，共分为</a:t>
            </a:r>
            <a:r>
              <a:rPr kumimoji="1" lang="en-US" altLang="zh-CN" dirty="0"/>
              <a:t>6</a:t>
            </a:r>
            <a:r>
              <a:rPr kumimoji="1" lang="zh-CN" altLang="en-US" dirty="0"/>
              <a:t>个部分，分别是</a:t>
            </a:r>
          </a:p>
        </p:txBody>
      </p:sp>
      <p:sp>
        <p:nvSpPr>
          <p:cNvPr id="4" name="灯片编号占位符 3"/>
          <p:cNvSpPr>
            <a:spLocks noGrp="1"/>
          </p:cNvSpPr>
          <p:nvPr>
            <p:ph type="sldNum" sz="quarter" idx="5"/>
          </p:nvPr>
        </p:nvSpPr>
        <p:spPr/>
        <p:txBody>
          <a:bodyPr/>
          <a:lstStyle/>
          <a:p>
            <a:fld id="{F8AAA882-1486-4003-B534-8E395E6DAB33}" type="slidenum">
              <a:rPr lang="zh-CN" altLang="en-US" smtClean="0"/>
              <a:t>2</a:t>
            </a:fld>
            <a:endParaRPr lang="zh-CN" altLang="en-US"/>
          </a:p>
        </p:txBody>
      </p:sp>
    </p:spTree>
    <p:extLst>
      <p:ext uri="{BB962C8B-B14F-4D97-AF65-F5344CB8AC3E}">
        <p14:creationId xmlns:p14="http://schemas.microsoft.com/office/powerpoint/2010/main" val="1609848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我国已经成为世界水产养殖第一大国，水产品年产量约占世界总产量的百分之七十</a:t>
            </a:r>
            <a:r>
              <a:rPr lang="en-US" altLang="zh-CN" sz="1200" kern="1200" baseline="30000" dirty="0">
                <a:solidFill>
                  <a:schemeClr val="tx1"/>
                </a:solidFill>
                <a:effectLst/>
                <a:latin typeface="+mn-lt"/>
                <a:ea typeface="+mn-ea"/>
                <a:cs typeface="+mn-cs"/>
                <a:hlinkClick r:id="rId3"/>
              </a:rPr>
              <a:t>[2]</a:t>
            </a:r>
            <a:r>
              <a:rPr lang="zh-CN" altLang="zh-CN" sz="1200" kern="1200" dirty="0">
                <a:solidFill>
                  <a:schemeClr val="tx1"/>
                </a:solidFill>
                <a:effectLst/>
                <a:latin typeface="+mn-lt"/>
                <a:ea typeface="+mn-ea"/>
                <a:cs typeface="+mn-cs"/>
              </a:rPr>
              <a:t>，远远超过其他国家，位居世界第一。</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水产品富含优质的蛋白质和维生素，提供充足的营养为身体的生长发育，是我国居民餐桌上必不可少的佳肴。</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由此可见，水产养殖对我国居民健康具有重大意义，是我国国民经济中的重要一环，对我国经济健康发展具有重要影响。</a:t>
            </a:r>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4</a:t>
            </a:fld>
            <a:endParaRPr lang="zh-CN" altLang="en-US"/>
          </a:p>
        </p:txBody>
      </p:sp>
    </p:spTree>
    <p:extLst>
      <p:ext uri="{BB962C8B-B14F-4D97-AF65-F5344CB8AC3E}">
        <p14:creationId xmlns:p14="http://schemas.microsoft.com/office/powerpoint/2010/main" val="2589337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6</a:t>
            </a:fld>
            <a:endParaRPr lang="zh-CN" altLang="en-US"/>
          </a:p>
        </p:txBody>
      </p:sp>
    </p:spTree>
    <p:extLst>
      <p:ext uri="{BB962C8B-B14F-4D97-AF65-F5344CB8AC3E}">
        <p14:creationId xmlns:p14="http://schemas.microsoft.com/office/powerpoint/2010/main" val="4190906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国内最早的使用时间序列建立模型预测溶解氧溶解氧数据的研究可以追溯到</a:t>
            </a:r>
            <a:r>
              <a:rPr lang="en-US" altLang="zh-CN" sz="1200" kern="1200" dirty="0">
                <a:solidFill>
                  <a:schemeClr val="tx1"/>
                </a:solidFill>
                <a:effectLst/>
                <a:latin typeface="+mn-lt"/>
                <a:ea typeface="+mn-ea"/>
                <a:cs typeface="+mn-cs"/>
              </a:rPr>
              <a:t>2003</a:t>
            </a:r>
            <a:r>
              <a:rPr lang="zh-CN" altLang="zh-CN" sz="1200" kern="1200" dirty="0">
                <a:solidFill>
                  <a:schemeClr val="tx1"/>
                </a:solidFill>
                <a:effectLst/>
                <a:latin typeface="+mn-lt"/>
                <a:ea typeface="+mn-ea"/>
                <a:cs typeface="+mn-cs"/>
              </a:rPr>
              <a:t>年，徐敏等人</a:t>
            </a:r>
            <a:r>
              <a:rPr lang="en-US" altLang="zh-CN" sz="1200" kern="1200" baseline="30000" dirty="0">
                <a:solidFill>
                  <a:schemeClr val="tx1"/>
                </a:solidFill>
                <a:effectLst/>
                <a:latin typeface="+mn-lt"/>
                <a:ea typeface="+mn-ea"/>
                <a:cs typeface="+mn-cs"/>
                <a:hlinkClick r:id="rId3"/>
              </a:rPr>
              <a:t>[</a:t>
            </a:r>
            <a:r>
              <a:rPr lang="en-US" altLang="zh-CN" sz="1200" kern="1200" baseline="30000" dirty="0">
                <a:solidFill>
                  <a:schemeClr val="tx1"/>
                </a:solidFill>
                <a:effectLst/>
                <a:latin typeface="+mn-lt"/>
                <a:ea typeface="+mn-ea"/>
                <a:cs typeface="+mn-cs"/>
              </a:rPr>
              <a:t>6]</a:t>
            </a:r>
            <a:r>
              <a:rPr lang="zh-CN" altLang="zh-CN" sz="1200" kern="1200" dirty="0">
                <a:solidFill>
                  <a:schemeClr val="tx1"/>
                </a:solidFill>
                <a:effectLst/>
                <a:latin typeface="+mn-lt"/>
                <a:ea typeface="+mn-ea"/>
                <a:cs typeface="+mn-cs"/>
              </a:rPr>
              <a:t>以涟水流域溶解氧时间序列为实验对象，基于混沌理论和相空间重构思想，建立混沌相空间模线性回归模型进行溶解氧预测，在短期内可有效预测溶解氧数据的变化。</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综上可见，溶解氧数据本身属于时间序列数据的一种，具有时间序列数据的一般特征——非线性、非平稳性，针对溶解氧预测研究方法可分为两大类，一类是传统的统计学习的方法，一类是机器学习和神经网络的方法。传统的统计学习方法建模简单，计算相对容易，但是预测精度低，缺乏泛化能力和鲁棒性。机器学习和神经网络的方法建模较于前者更复杂，计算量大，耗时长，但是预测精度高，泛化能力更强。而</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网络由于其独特网络结构的优势，可以学到数据间的长期依赖关系，使网络具有“记忆力”。因此，在当下，</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网络模型仍是预测长时间序列数据的最有效的模型之一。</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刘双印、徐龙琴、李道亮等人</a:t>
            </a:r>
            <a:r>
              <a:rPr lang="en-US" altLang="zh-CN" sz="1200" kern="1200" baseline="30000" dirty="0">
                <a:solidFill>
                  <a:schemeClr val="tx1"/>
                </a:solidFill>
                <a:effectLst/>
                <a:latin typeface="+mn-lt"/>
                <a:ea typeface="+mn-ea"/>
                <a:cs typeface="+mn-cs"/>
                <a:hlinkClick r:id="rId4"/>
              </a:rPr>
              <a:t>[8]</a:t>
            </a:r>
            <a:r>
              <a:rPr lang="zh-CN" altLang="zh-CN" sz="1200" kern="1200" dirty="0">
                <a:solidFill>
                  <a:schemeClr val="tx1"/>
                </a:solidFill>
                <a:effectLst/>
                <a:latin typeface="+mn-lt"/>
                <a:ea typeface="+mn-ea"/>
                <a:cs typeface="+mn-cs"/>
              </a:rPr>
              <a:t>以动态获取水质 变化的趋势为目标，提出的利用</a:t>
            </a:r>
            <a:r>
              <a:rPr lang="en-US" altLang="zh-CN" sz="1200" kern="1200" dirty="0">
                <a:solidFill>
                  <a:schemeClr val="tx1"/>
                </a:solidFill>
                <a:effectLst/>
                <a:latin typeface="+mn-lt"/>
                <a:ea typeface="+mn-ea"/>
                <a:cs typeface="+mn-cs"/>
              </a:rPr>
              <a:t> LSSVR (Least Squares Support Vector Regression</a:t>
            </a:r>
            <a:r>
              <a:rPr lang="zh-CN" altLang="zh-CN" sz="1200" kern="1200" dirty="0">
                <a:solidFill>
                  <a:schemeClr val="tx1"/>
                </a:solidFill>
                <a:effectLst/>
                <a:latin typeface="+mn-lt"/>
                <a:ea typeface="+mn-ea"/>
                <a:cs typeface="+mn-cs"/>
              </a:rPr>
              <a:t>，最小二乘支持向量回归机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建立溶解氧数据在线预测模型，对采集的溶解氧数据进行分段与相似度计算，以便模型更加快捷的训练优化，实现了</a:t>
            </a:r>
            <a:r>
              <a:rPr lang="en-US" altLang="zh-CN" sz="1200" kern="1200" dirty="0">
                <a:solidFill>
                  <a:schemeClr val="tx1"/>
                </a:solidFill>
                <a:effectLst/>
                <a:latin typeface="+mn-lt"/>
                <a:ea typeface="+mn-ea"/>
                <a:cs typeface="+mn-cs"/>
              </a:rPr>
              <a:t>LSSVR</a:t>
            </a:r>
            <a:r>
              <a:rPr lang="zh-CN" altLang="zh-CN" sz="1200" kern="1200" dirty="0">
                <a:solidFill>
                  <a:schemeClr val="tx1"/>
                </a:solidFill>
                <a:effectLst/>
                <a:latin typeface="+mn-lt"/>
                <a:ea typeface="+mn-ea"/>
                <a:cs typeface="+mn-cs"/>
              </a:rPr>
              <a:t>的在线建模预测。其所采用实验数据为江苏省宜兴市河蟹养殖某池塘</a:t>
            </a:r>
            <a:r>
              <a:rPr lang="en-US" altLang="zh-CN" sz="1200" kern="1200" dirty="0">
                <a:solidFill>
                  <a:schemeClr val="tx1"/>
                </a:solidFill>
                <a:effectLst/>
                <a:latin typeface="+mn-lt"/>
                <a:ea typeface="+mn-ea"/>
                <a:cs typeface="+mn-cs"/>
              </a:rPr>
              <a:t>1584</a:t>
            </a:r>
            <a:r>
              <a:rPr lang="zh-CN" altLang="zh-CN" sz="1200" kern="1200" dirty="0">
                <a:solidFill>
                  <a:schemeClr val="tx1"/>
                </a:solidFill>
                <a:effectLst/>
                <a:latin typeface="+mn-lt"/>
                <a:ea typeface="+mn-ea"/>
                <a:cs typeface="+mn-cs"/>
              </a:rPr>
              <a:t>条溶解氧数据，实验结果表明，改进后的</a:t>
            </a:r>
            <a:r>
              <a:rPr lang="en-US" altLang="zh-CN" sz="1200" kern="1200" dirty="0">
                <a:solidFill>
                  <a:schemeClr val="tx1"/>
                </a:solidFill>
                <a:effectLst/>
                <a:latin typeface="+mn-lt"/>
                <a:ea typeface="+mn-ea"/>
                <a:cs typeface="+mn-cs"/>
              </a:rPr>
              <a:t>LSSVR</a:t>
            </a:r>
            <a:r>
              <a:rPr lang="zh-CN" altLang="zh-CN" sz="1200" kern="1200" dirty="0">
                <a:solidFill>
                  <a:schemeClr val="tx1"/>
                </a:solidFill>
                <a:effectLst/>
                <a:latin typeface="+mn-lt"/>
                <a:ea typeface="+mn-ea"/>
                <a:cs typeface="+mn-cs"/>
              </a:rPr>
              <a:t>耗时</a:t>
            </a:r>
            <a:r>
              <a:rPr lang="en-US" altLang="zh-CN" sz="1200" kern="1200" dirty="0">
                <a:solidFill>
                  <a:schemeClr val="tx1"/>
                </a:solidFill>
                <a:effectLst/>
                <a:latin typeface="+mn-lt"/>
                <a:ea typeface="+mn-ea"/>
                <a:cs typeface="+mn-cs"/>
              </a:rPr>
              <a:t>8.32s</a:t>
            </a:r>
            <a:r>
              <a:rPr lang="zh-CN" altLang="zh-CN" sz="1200" kern="1200" dirty="0">
                <a:solidFill>
                  <a:schemeClr val="tx1"/>
                </a:solidFill>
                <a:effectLst/>
                <a:latin typeface="+mn-lt"/>
                <a:ea typeface="+mn-ea"/>
                <a:cs typeface="+mn-cs"/>
              </a:rPr>
              <a:t>，相较于对比模型耗时最短，同时平均绝对百分比误差（</a:t>
            </a:r>
            <a:r>
              <a:rPr lang="en-US" altLang="zh-CN" sz="1200" kern="1200" dirty="0">
                <a:solidFill>
                  <a:schemeClr val="tx1"/>
                </a:solidFill>
                <a:effectLst/>
                <a:latin typeface="+mn-lt"/>
                <a:ea typeface="+mn-ea"/>
                <a:cs typeface="+mn-cs"/>
              </a:rPr>
              <a:t>MAPE</a:t>
            </a:r>
            <a:r>
              <a:rPr lang="zh-CN" altLang="zh-CN" sz="1200" kern="1200" dirty="0">
                <a:solidFill>
                  <a:schemeClr val="tx1"/>
                </a:solidFill>
                <a:effectLst/>
                <a:latin typeface="+mn-lt"/>
                <a:ea typeface="+mn-ea"/>
                <a:cs typeface="+mn-cs"/>
              </a:rPr>
              <a:t>）有了明显减少，达到</a:t>
            </a:r>
            <a:r>
              <a:rPr lang="en-US" altLang="zh-CN" sz="1200" kern="1200" dirty="0">
                <a:solidFill>
                  <a:schemeClr val="tx1"/>
                </a:solidFill>
                <a:effectLst/>
                <a:latin typeface="+mn-lt"/>
                <a:ea typeface="+mn-ea"/>
                <a:cs typeface="+mn-cs"/>
              </a:rPr>
              <a:t> 8.18%</a:t>
            </a:r>
            <a:r>
              <a:rPr lang="zh-CN" altLang="zh-CN" sz="1200" kern="1200" dirty="0">
                <a:solidFill>
                  <a:schemeClr val="tx1"/>
                </a:solidFill>
                <a:effectLst/>
                <a:latin typeface="+mn-lt"/>
                <a:ea typeface="+mn-ea"/>
                <a:cs typeface="+mn-cs"/>
              </a:rPr>
              <a:t>，相对均方根误差为</a:t>
            </a:r>
            <a:r>
              <a:rPr lang="en-US" altLang="zh-CN" sz="1200" kern="1200" dirty="0">
                <a:solidFill>
                  <a:schemeClr val="tx1"/>
                </a:solidFill>
                <a:effectLst/>
                <a:latin typeface="+mn-lt"/>
                <a:ea typeface="+mn-ea"/>
                <a:cs typeface="+mn-cs"/>
              </a:rPr>
              <a:t> 5.23%</a:t>
            </a:r>
            <a:r>
              <a:rPr lang="zh-CN" altLang="zh-CN" sz="1200" kern="1200" dirty="0">
                <a:solidFill>
                  <a:schemeClr val="tx1"/>
                </a:solidFill>
                <a:effectLst/>
                <a:latin typeface="+mn-lt"/>
                <a:ea typeface="+mn-ea"/>
                <a:cs typeface="+mn-cs"/>
              </a:rPr>
              <a:t>，具有最好的综合性能。</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吴静、李振波、朱玲等人</a:t>
            </a:r>
            <a:r>
              <a:rPr lang="en-US" altLang="zh-CN" sz="1200" kern="1200" baseline="30000" dirty="0">
                <a:solidFill>
                  <a:schemeClr val="tx1"/>
                </a:solidFill>
                <a:effectLst/>
                <a:latin typeface="+mn-lt"/>
                <a:ea typeface="+mn-ea"/>
                <a:cs typeface="+mn-cs"/>
                <a:hlinkClick r:id="rId5"/>
              </a:rPr>
              <a:t>[10]</a:t>
            </a:r>
            <a:r>
              <a:rPr lang="zh-CN" altLang="zh-CN" sz="1200" kern="1200" dirty="0">
                <a:solidFill>
                  <a:schemeClr val="tx1"/>
                </a:solidFill>
                <a:effectLst/>
                <a:latin typeface="+mn-lt"/>
                <a:ea typeface="+mn-ea"/>
                <a:cs typeface="+mn-cs"/>
              </a:rPr>
              <a:t>使用</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Autoregressive Integrated Moving Average</a:t>
            </a:r>
            <a:r>
              <a:rPr lang="zh-CN" altLang="zh-CN" sz="1200" kern="1200" dirty="0">
                <a:solidFill>
                  <a:schemeClr val="tx1"/>
                </a:solidFill>
                <a:effectLst/>
                <a:latin typeface="+mn-lt"/>
                <a:ea typeface="+mn-ea"/>
                <a:cs typeface="+mn-cs"/>
              </a:rPr>
              <a:t>，差分整合移动平均自回归）模型和使用遗传算法优化过后的小波神经网络结合，得到溶解氧预测模型。他们将溶解氧时间序列数据分解为线性和非线性两类。线性数据直接由</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模型预测，非线性数据由使用遗传算法优化过的小波神经网络进行预测，结果表明，组合模型取得的</a:t>
            </a:r>
            <a:r>
              <a:rPr lang="en-US" altLang="zh-CN" sz="1200" kern="1200" dirty="0">
                <a:solidFill>
                  <a:schemeClr val="tx1"/>
                </a:solidFill>
                <a:effectLst/>
                <a:latin typeface="+mn-lt"/>
                <a:ea typeface="+mn-ea"/>
                <a:cs typeface="+mn-cs"/>
              </a:rPr>
              <a:t>MAE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RMSE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MSE</a:t>
            </a:r>
            <a:r>
              <a:rPr lang="zh-CN" altLang="zh-CN" sz="1200" kern="1200" dirty="0">
                <a:solidFill>
                  <a:schemeClr val="tx1"/>
                </a:solidFill>
                <a:effectLst/>
                <a:latin typeface="+mn-lt"/>
                <a:ea typeface="+mn-ea"/>
                <a:cs typeface="+mn-cs"/>
              </a:rPr>
              <a:t>均为最低且下降明显，相比于原始的</a:t>
            </a:r>
            <a:r>
              <a:rPr lang="en-US" altLang="zh-CN" sz="1200" kern="1200" dirty="0">
                <a:solidFill>
                  <a:schemeClr val="tx1"/>
                </a:solidFill>
                <a:effectLst/>
                <a:latin typeface="+mn-lt"/>
                <a:ea typeface="+mn-ea"/>
                <a:cs typeface="+mn-cs"/>
              </a:rPr>
              <a:t>ARIMA</a:t>
            </a:r>
            <a:r>
              <a:rPr lang="zh-CN" altLang="zh-CN" sz="1200" kern="1200" dirty="0">
                <a:solidFill>
                  <a:schemeClr val="tx1"/>
                </a:solidFill>
                <a:effectLst/>
                <a:latin typeface="+mn-lt"/>
                <a:ea typeface="+mn-ea"/>
                <a:cs typeface="+mn-cs"/>
              </a:rPr>
              <a:t>模型预测结果都更精确</a:t>
            </a:r>
            <a:endParaRPr kumimoji="1"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7</a:t>
            </a:fld>
            <a:endParaRPr lang="zh-CN" altLang="en-US"/>
          </a:p>
        </p:txBody>
      </p:sp>
    </p:spTree>
    <p:extLst>
      <p:ext uri="{BB962C8B-B14F-4D97-AF65-F5344CB8AC3E}">
        <p14:creationId xmlns:p14="http://schemas.microsoft.com/office/powerpoint/2010/main" val="1135791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8</a:t>
            </a:fld>
            <a:endParaRPr lang="zh-CN" altLang="en-US"/>
          </a:p>
        </p:txBody>
      </p:sp>
    </p:spTree>
    <p:extLst>
      <p:ext uri="{BB962C8B-B14F-4D97-AF65-F5344CB8AC3E}">
        <p14:creationId xmlns:p14="http://schemas.microsoft.com/office/powerpoint/2010/main" val="2291962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在隐藏层由普通神经元构成的循环神经网络中，如果时间回溯的太久，会出现梯度消失问题</a:t>
            </a:r>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9</a:t>
            </a:fld>
            <a:endParaRPr lang="zh-CN" altLang="en-US"/>
          </a:p>
        </p:txBody>
      </p:sp>
    </p:spTree>
    <p:extLst>
      <p:ext uri="{BB962C8B-B14F-4D97-AF65-F5344CB8AC3E}">
        <p14:creationId xmlns:p14="http://schemas.microsoft.com/office/powerpoint/2010/main" val="3030428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10</a:t>
            </a:fld>
            <a:endParaRPr lang="zh-CN" altLang="en-US"/>
          </a:p>
        </p:txBody>
      </p:sp>
    </p:spTree>
    <p:extLst>
      <p:ext uri="{BB962C8B-B14F-4D97-AF65-F5344CB8AC3E}">
        <p14:creationId xmlns:p14="http://schemas.microsoft.com/office/powerpoint/2010/main" val="3318691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AAA882-1486-4003-B534-8E395E6DAB33}" type="slidenum">
              <a:rPr lang="zh-CN" altLang="en-US" smtClean="0"/>
              <a:t>11</a:t>
            </a:fld>
            <a:endParaRPr lang="zh-CN" altLang="en-US"/>
          </a:p>
        </p:txBody>
      </p:sp>
    </p:spTree>
    <p:extLst>
      <p:ext uri="{BB962C8B-B14F-4D97-AF65-F5344CB8AC3E}">
        <p14:creationId xmlns:p14="http://schemas.microsoft.com/office/powerpoint/2010/main" val="1657183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2"/>
            <a:ext cx="2743200" cy="365125"/>
          </a:xfrm>
        </p:spPr>
        <p:txBody>
          <a:bodyPr/>
          <a:lstStyle>
            <a:lvl1pPr>
              <a:defRPr/>
            </a:lvl1pPr>
          </a:lstStyle>
          <a:p>
            <a:fld id="{5A079F21-3BE8-4E0A-A2CF-C18BDEAD91D7}" type="datetime1">
              <a:rPr lang="zh-CN" altLang="en-US" smtClean="0">
                <a:solidFill>
                  <a:prstClr val="black">
                    <a:tint val="75000"/>
                  </a:prstClr>
                </a:solidFill>
              </a:rPr>
              <a:t>2020/6/23</a:t>
            </a:fld>
            <a:endParaRPr lang="zh-CN" altLang="en-US" sz="1865" dirty="0">
              <a:solidFill>
                <a:prstClr val="black"/>
              </a:solidFill>
            </a:endParaRPr>
          </a:p>
        </p:txBody>
      </p:sp>
      <p:sp>
        <p:nvSpPr>
          <p:cNvPr id="4" name="页脚占位符 3"/>
          <p:cNvSpPr>
            <a:spLocks noGrp="1"/>
          </p:cNvSpPr>
          <p:nvPr>
            <p:ph type="ftr" sz="quarter" idx="11"/>
          </p:nvPr>
        </p:nvSpPr>
        <p:spPr>
          <a:xfrm>
            <a:off x="4038600" y="6356352"/>
            <a:ext cx="4114800" cy="365125"/>
          </a:xfr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p:spPr>
        <p:txBody>
          <a:bodyPr/>
          <a:lstStyle>
            <a:lvl1pPr>
              <a:defRPr/>
            </a:lvl1pPr>
          </a:lstStyle>
          <a:p>
            <a:fld id="{70336DA7-0B35-4766-B3FA-87CC82BF78CC}" type="slidenum">
              <a:rPr lang="zh-CN" altLang="en-US">
                <a:solidFill>
                  <a:prstClr val="black">
                    <a:tint val="75000"/>
                  </a:prstClr>
                </a:solidFill>
              </a:rPr>
              <a:t>‹#›</a:t>
            </a:fld>
            <a:endParaRPr lang="zh-CN" altLang="en-US" sz="1865" dirty="0">
              <a:solidFill>
                <a:prstClr val="black"/>
              </a:solidFill>
            </a:endParaRPr>
          </a:p>
        </p:txBody>
      </p:sp>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52B0100-19FF-4A5C-BB09-B01C441BE6A2}" type="datetimeFigureOut">
              <a:rPr lang="zh-CN" altLang="en-US" smtClean="0"/>
              <a:t>2020/6/23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A068A8-8577-41C8-BEE4-6D4A2AD85817}" type="slidenum">
              <a:rPr lang="zh-CN" altLang="en-US" smtClean="0"/>
              <a:t>‹#›</a:t>
            </a:fld>
            <a:endParaRPr lang="zh-CN" altLang="en-US"/>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2B0100-19FF-4A5C-BB09-B01C441BE6A2}" type="datetimeFigureOut">
              <a:rPr lang="zh-CN" altLang="en-US" smtClean="0"/>
              <a:t>2020/6/23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A068A8-8577-41C8-BEE4-6D4A2AD85817}"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5.emf"/><Relationship Id="rId5" Type="http://schemas.openxmlformats.org/officeDocument/2006/relationships/package" Target="../embeddings/Microsoft_Visio___2.vsdx"/><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7.emf"/><Relationship Id="rId4" Type="http://schemas.openxmlformats.org/officeDocument/2006/relationships/package" Target="../embeddings/Microsoft_Visio___.vsdx"/></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51.xml"/><Relationship Id="rId3" Type="http://schemas.openxmlformats.org/officeDocument/2006/relationships/image" Target="../media/image1.png"/><Relationship Id="rId7" Type="http://schemas.openxmlformats.org/officeDocument/2006/relationships/slide" Target="slide35.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slide" Target="slide23.xml"/><Relationship Id="rId5" Type="http://schemas.openxmlformats.org/officeDocument/2006/relationships/slide" Target="slide18.xml"/><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1.emf"/><Relationship Id="rId4" Type="http://schemas.openxmlformats.org/officeDocument/2006/relationships/package" Target="../embeddings/Microsoft_Visio___4.vsdx"/></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6.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6.emf"/><Relationship Id="rId4" Type="http://schemas.openxmlformats.org/officeDocument/2006/relationships/oleObject" Target="../embeddings/oleObject1.bin"/></Relationships>
</file>

<file path=ppt/slides/_rels/slide3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emf"/><Relationship Id="rId5" Type="http://schemas.openxmlformats.org/officeDocument/2006/relationships/package" Target="../embeddings/Microsoft_Visio___1.vsdx"/><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l="6124" t="62621" r="26693"/>
          <a:stretch>
            <a:fillRect/>
          </a:stretch>
        </p:blipFill>
        <p:spPr>
          <a:xfrm>
            <a:off x="0" y="0"/>
            <a:ext cx="12192000" cy="6088666"/>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7" name="文本框 6"/>
          <p:cNvSpPr txBox="1"/>
          <p:nvPr/>
        </p:nvSpPr>
        <p:spPr>
          <a:xfrm>
            <a:off x="1091388" y="2778760"/>
            <a:ext cx="10009224" cy="1631216"/>
          </a:xfrm>
          <a:prstGeom prst="rect">
            <a:avLst/>
          </a:prstGeom>
          <a:noFill/>
        </p:spPr>
        <p:txBody>
          <a:bodyPr wrap="square" rtlCol="0">
            <a:spAutoFit/>
          </a:bodyPr>
          <a:lstStyle/>
          <a:p>
            <a:pPr algn="dist"/>
            <a:r>
              <a:rPr lang="zh-CN" altLang="en-US" sz="5000" dirty="0">
                <a:solidFill>
                  <a:srgbClr val="000000"/>
                </a:solidFill>
                <a:latin typeface="方正兰亭粗黑简体" panose="02000000000000000000" pitchFamily="2" charset="-122"/>
                <a:ea typeface="方正兰亭粗黑简体" panose="02000000000000000000" pitchFamily="2" charset="-122"/>
              </a:rPr>
              <a:t>基于深度学习网络的溶解氧时序数据分析预测</a:t>
            </a:r>
            <a:r>
              <a:rPr lang="en" altLang="zh-CN" sz="5000" dirty="0">
                <a:solidFill>
                  <a:srgbClr val="000000"/>
                </a:solidFill>
                <a:latin typeface="方正兰亭粗黑简体" panose="02000000000000000000" pitchFamily="2" charset="-122"/>
                <a:ea typeface="方正兰亭粗黑简体" panose="02000000000000000000" pitchFamily="2" charset="-122"/>
              </a:rPr>
              <a:t>APP</a:t>
            </a:r>
            <a:r>
              <a:rPr lang="zh-CN" altLang="en-US" sz="5000" dirty="0">
                <a:solidFill>
                  <a:srgbClr val="000000"/>
                </a:solidFill>
                <a:latin typeface="方正兰亭粗黑简体" panose="02000000000000000000" pitchFamily="2" charset="-122"/>
                <a:ea typeface="方正兰亭粗黑简体" panose="02000000000000000000" pitchFamily="2" charset="-122"/>
              </a:rPr>
              <a:t>设计与实现</a:t>
            </a:r>
            <a:endParaRPr lang="en-US" altLang="zh-CN" sz="5000" dirty="0">
              <a:solidFill>
                <a:srgbClr val="000000"/>
              </a:solidFill>
              <a:latin typeface="方正兰亭粗黑简体" panose="02000000000000000000" pitchFamily="2" charset="-122"/>
              <a:ea typeface="方正兰亭粗黑简体" panose="02000000000000000000" pitchFamily="2" charset="-122"/>
            </a:endParaRPr>
          </a:p>
        </p:txBody>
      </p:sp>
      <p:sp>
        <p:nvSpPr>
          <p:cNvPr id="8" name="椭圆 7"/>
          <p:cNvSpPr/>
          <p:nvPr/>
        </p:nvSpPr>
        <p:spPr>
          <a:xfrm>
            <a:off x="4794326" y="356823"/>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Group 4"/>
          <p:cNvGrpSpPr>
            <a:grpSpLocks noChangeAspect="1"/>
          </p:cNvGrpSpPr>
          <p:nvPr/>
        </p:nvGrpSpPr>
        <p:grpSpPr bwMode="auto">
          <a:xfrm>
            <a:off x="4642927" y="955293"/>
            <a:ext cx="2311399" cy="1212850"/>
            <a:chOff x="2944" y="1301"/>
            <a:chExt cx="1456" cy="764"/>
          </a:xfrm>
        </p:grpSpPr>
        <p:sp>
          <p:nvSpPr>
            <p:cNvPr id="13" name="Freeform 5"/>
            <p:cNvSpPr/>
            <p:nvPr/>
          </p:nvSpPr>
          <p:spPr bwMode="auto">
            <a:xfrm>
              <a:off x="3328" y="1527"/>
              <a:ext cx="787" cy="396"/>
            </a:xfrm>
            <a:custGeom>
              <a:avLst/>
              <a:gdLst>
                <a:gd name="T0" fmla="*/ 152 w 1307"/>
                <a:gd name="T1" fmla="*/ 0 h 657"/>
                <a:gd name="T2" fmla="*/ 0 w 1307"/>
                <a:gd name="T3" fmla="*/ 339 h 657"/>
                <a:gd name="T4" fmla="*/ 1307 w 1307"/>
                <a:gd name="T5" fmla="*/ 391 h 657"/>
                <a:gd name="T6" fmla="*/ 1182 w 1307"/>
                <a:gd name="T7" fmla="*/ 26 h 657"/>
                <a:gd name="T8" fmla="*/ 152 w 1307"/>
                <a:gd name="T9" fmla="*/ 0 h 657"/>
              </a:gdLst>
              <a:ahLst/>
              <a:cxnLst>
                <a:cxn ang="0">
                  <a:pos x="T0" y="T1"/>
                </a:cxn>
                <a:cxn ang="0">
                  <a:pos x="T2" y="T3"/>
                </a:cxn>
                <a:cxn ang="0">
                  <a:pos x="T4" y="T5"/>
                </a:cxn>
                <a:cxn ang="0">
                  <a:pos x="T6" y="T7"/>
                </a:cxn>
                <a:cxn ang="0">
                  <a:pos x="T8" y="T9"/>
                </a:cxn>
              </a:cxnLst>
              <a:rect l="0" t="0" r="r" b="b"/>
              <a:pathLst>
                <a:path w="1307" h="657">
                  <a:moveTo>
                    <a:pt x="152" y="0"/>
                  </a:moveTo>
                  <a:cubicBezTo>
                    <a:pt x="0" y="339"/>
                    <a:pt x="0" y="339"/>
                    <a:pt x="0" y="339"/>
                  </a:cubicBezTo>
                  <a:cubicBezTo>
                    <a:pt x="0" y="339"/>
                    <a:pt x="596" y="657"/>
                    <a:pt x="1307" y="391"/>
                  </a:cubicBezTo>
                  <a:cubicBezTo>
                    <a:pt x="1182" y="26"/>
                    <a:pt x="1182" y="26"/>
                    <a:pt x="1182" y="26"/>
                  </a:cubicBezTo>
                  <a:lnTo>
                    <a:pt x="152" y="0"/>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6"/>
            <p:cNvSpPr/>
            <p:nvPr/>
          </p:nvSpPr>
          <p:spPr bwMode="auto">
            <a:xfrm>
              <a:off x="3076" y="1362"/>
              <a:ext cx="1324" cy="302"/>
            </a:xfrm>
            <a:custGeom>
              <a:avLst/>
              <a:gdLst>
                <a:gd name="T0" fmla="*/ 0 w 1324"/>
                <a:gd name="T1" fmla="*/ 77 h 302"/>
                <a:gd name="T2" fmla="*/ 0 w 1324"/>
                <a:gd name="T3" fmla="*/ 94 h 302"/>
                <a:gd name="T4" fmla="*/ 740 w 1324"/>
                <a:gd name="T5" fmla="*/ 302 h 302"/>
                <a:gd name="T6" fmla="*/ 1324 w 1324"/>
                <a:gd name="T7" fmla="*/ 90 h 302"/>
                <a:gd name="T8" fmla="*/ 1320 w 1324"/>
                <a:gd name="T9" fmla="*/ 79 h 302"/>
                <a:gd name="T10" fmla="*/ 693 w 1324"/>
                <a:gd name="T11" fmla="*/ 0 h 302"/>
                <a:gd name="T12" fmla="*/ 0 w 1324"/>
                <a:gd name="T13" fmla="*/ 77 h 302"/>
              </a:gdLst>
              <a:ahLst/>
              <a:cxnLst>
                <a:cxn ang="0">
                  <a:pos x="T0" y="T1"/>
                </a:cxn>
                <a:cxn ang="0">
                  <a:pos x="T2" y="T3"/>
                </a:cxn>
                <a:cxn ang="0">
                  <a:pos x="T4" y="T5"/>
                </a:cxn>
                <a:cxn ang="0">
                  <a:pos x="T6" y="T7"/>
                </a:cxn>
                <a:cxn ang="0">
                  <a:pos x="T8" y="T9"/>
                </a:cxn>
                <a:cxn ang="0">
                  <a:pos x="T10" y="T11"/>
                </a:cxn>
                <a:cxn ang="0">
                  <a:pos x="T12" y="T13"/>
                </a:cxn>
              </a:cxnLst>
              <a:rect l="0" t="0" r="r" b="b"/>
              <a:pathLst>
                <a:path w="1324" h="302">
                  <a:moveTo>
                    <a:pt x="0" y="77"/>
                  </a:moveTo>
                  <a:lnTo>
                    <a:pt x="0" y="94"/>
                  </a:lnTo>
                  <a:lnTo>
                    <a:pt x="740" y="302"/>
                  </a:lnTo>
                  <a:lnTo>
                    <a:pt x="1324" y="90"/>
                  </a:lnTo>
                  <a:lnTo>
                    <a:pt x="1320" y="79"/>
                  </a:lnTo>
                  <a:lnTo>
                    <a:pt x="693" y="0"/>
                  </a:lnTo>
                  <a:lnTo>
                    <a:pt x="0" y="77"/>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7"/>
            <p:cNvSpPr/>
            <p:nvPr/>
          </p:nvSpPr>
          <p:spPr bwMode="auto">
            <a:xfrm>
              <a:off x="3076" y="1301"/>
              <a:ext cx="1320" cy="310"/>
            </a:xfrm>
            <a:custGeom>
              <a:avLst/>
              <a:gdLst>
                <a:gd name="T0" fmla="*/ 0 w 1320"/>
                <a:gd name="T1" fmla="*/ 138 h 310"/>
                <a:gd name="T2" fmla="*/ 652 w 1320"/>
                <a:gd name="T3" fmla="*/ 310 h 310"/>
                <a:gd name="T4" fmla="*/ 1320 w 1320"/>
                <a:gd name="T5" fmla="*/ 140 h 310"/>
                <a:gd name="T6" fmla="*/ 602 w 1320"/>
                <a:gd name="T7" fmla="*/ 0 h 310"/>
                <a:gd name="T8" fmla="*/ 0 w 1320"/>
                <a:gd name="T9" fmla="*/ 138 h 310"/>
              </a:gdLst>
              <a:ahLst/>
              <a:cxnLst>
                <a:cxn ang="0">
                  <a:pos x="T0" y="T1"/>
                </a:cxn>
                <a:cxn ang="0">
                  <a:pos x="T2" y="T3"/>
                </a:cxn>
                <a:cxn ang="0">
                  <a:pos x="T4" y="T5"/>
                </a:cxn>
                <a:cxn ang="0">
                  <a:pos x="T6" y="T7"/>
                </a:cxn>
                <a:cxn ang="0">
                  <a:pos x="T8" y="T9"/>
                </a:cxn>
              </a:cxnLst>
              <a:rect l="0" t="0" r="r" b="b"/>
              <a:pathLst>
                <a:path w="1320" h="310">
                  <a:moveTo>
                    <a:pt x="0" y="138"/>
                  </a:moveTo>
                  <a:lnTo>
                    <a:pt x="652" y="310"/>
                  </a:lnTo>
                  <a:lnTo>
                    <a:pt x="1320" y="140"/>
                  </a:lnTo>
                  <a:lnTo>
                    <a:pt x="602" y="0"/>
                  </a:lnTo>
                  <a:lnTo>
                    <a:pt x="0" y="13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8"/>
            <p:cNvSpPr/>
            <p:nvPr/>
          </p:nvSpPr>
          <p:spPr bwMode="auto">
            <a:xfrm>
              <a:off x="3114" y="1458"/>
              <a:ext cx="104" cy="385"/>
            </a:xfrm>
            <a:custGeom>
              <a:avLst/>
              <a:gdLst>
                <a:gd name="T0" fmla="*/ 21 w 173"/>
                <a:gd name="T1" fmla="*/ 3 h 638"/>
                <a:gd name="T2" fmla="*/ 5 w 173"/>
                <a:gd name="T3" fmla="*/ 10 h 638"/>
                <a:gd name="T4" fmla="*/ 75 w 173"/>
                <a:gd name="T5" fmla="*/ 624 h 638"/>
                <a:gd name="T6" fmla="*/ 94 w 173"/>
                <a:gd name="T7" fmla="*/ 638 h 638"/>
                <a:gd name="T8" fmla="*/ 115 w 173"/>
                <a:gd name="T9" fmla="*/ 315 h 638"/>
                <a:gd name="T10" fmla="*/ 21 w 173"/>
                <a:gd name="T11" fmla="*/ 3 h 638"/>
              </a:gdLst>
              <a:ahLst/>
              <a:cxnLst>
                <a:cxn ang="0">
                  <a:pos x="T0" y="T1"/>
                </a:cxn>
                <a:cxn ang="0">
                  <a:pos x="T2" y="T3"/>
                </a:cxn>
                <a:cxn ang="0">
                  <a:pos x="T4" y="T5"/>
                </a:cxn>
                <a:cxn ang="0">
                  <a:pos x="T6" y="T7"/>
                </a:cxn>
                <a:cxn ang="0">
                  <a:pos x="T8" y="T9"/>
                </a:cxn>
                <a:cxn ang="0">
                  <a:pos x="T10" y="T11"/>
                </a:cxn>
              </a:cxnLst>
              <a:rect l="0" t="0" r="r" b="b"/>
              <a:pathLst>
                <a:path w="173" h="638">
                  <a:moveTo>
                    <a:pt x="21" y="3"/>
                  </a:moveTo>
                  <a:cubicBezTo>
                    <a:pt x="21" y="3"/>
                    <a:pt x="0" y="0"/>
                    <a:pt x="5" y="10"/>
                  </a:cubicBezTo>
                  <a:cubicBezTo>
                    <a:pt x="39" y="78"/>
                    <a:pt x="173" y="394"/>
                    <a:pt x="75" y="624"/>
                  </a:cubicBezTo>
                  <a:cubicBezTo>
                    <a:pt x="94" y="638"/>
                    <a:pt x="94" y="638"/>
                    <a:pt x="94" y="638"/>
                  </a:cubicBezTo>
                  <a:cubicBezTo>
                    <a:pt x="94" y="638"/>
                    <a:pt x="152" y="477"/>
                    <a:pt x="115" y="315"/>
                  </a:cubicBezTo>
                  <a:cubicBezTo>
                    <a:pt x="77" y="153"/>
                    <a:pt x="21" y="3"/>
                    <a:pt x="21" y="3"/>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9"/>
            <p:cNvSpPr/>
            <p:nvPr/>
          </p:nvSpPr>
          <p:spPr bwMode="auto">
            <a:xfrm>
              <a:off x="3118" y="1790"/>
              <a:ext cx="105" cy="94"/>
            </a:xfrm>
            <a:custGeom>
              <a:avLst/>
              <a:gdLst>
                <a:gd name="T0" fmla="*/ 138 w 175"/>
                <a:gd name="T1" fmla="*/ 77 h 156"/>
                <a:gd name="T2" fmla="*/ 8 w 175"/>
                <a:gd name="T3" fmla="*/ 52 h 156"/>
                <a:gd name="T4" fmla="*/ 134 w 175"/>
                <a:gd name="T5" fmla="*/ 148 h 156"/>
                <a:gd name="T6" fmla="*/ 138 w 175"/>
                <a:gd name="T7" fmla="*/ 77 h 156"/>
              </a:gdLst>
              <a:ahLst/>
              <a:cxnLst>
                <a:cxn ang="0">
                  <a:pos x="T0" y="T1"/>
                </a:cxn>
                <a:cxn ang="0">
                  <a:pos x="T2" y="T3"/>
                </a:cxn>
                <a:cxn ang="0">
                  <a:pos x="T4" y="T5"/>
                </a:cxn>
                <a:cxn ang="0">
                  <a:pos x="T6" y="T7"/>
                </a:cxn>
              </a:cxnLst>
              <a:rect l="0" t="0" r="r" b="b"/>
              <a:pathLst>
                <a:path w="175" h="156">
                  <a:moveTo>
                    <a:pt x="138" y="77"/>
                  </a:moveTo>
                  <a:cubicBezTo>
                    <a:pt x="126" y="66"/>
                    <a:pt x="15" y="0"/>
                    <a:pt x="8" y="52"/>
                  </a:cubicBezTo>
                  <a:cubicBezTo>
                    <a:pt x="0" y="104"/>
                    <a:pt x="101" y="156"/>
                    <a:pt x="134" y="148"/>
                  </a:cubicBezTo>
                  <a:cubicBezTo>
                    <a:pt x="167" y="141"/>
                    <a:pt x="175" y="114"/>
                    <a:pt x="138" y="7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0"/>
            <p:cNvSpPr/>
            <p:nvPr/>
          </p:nvSpPr>
          <p:spPr bwMode="auto">
            <a:xfrm>
              <a:off x="2944" y="1855"/>
              <a:ext cx="214" cy="210"/>
            </a:xfrm>
            <a:custGeom>
              <a:avLst/>
              <a:gdLst>
                <a:gd name="T0" fmla="*/ 324 w 354"/>
                <a:gd name="T1" fmla="*/ 15 h 347"/>
                <a:gd name="T2" fmla="*/ 128 w 354"/>
                <a:gd name="T3" fmla="*/ 136 h 347"/>
                <a:gd name="T4" fmla="*/ 0 w 354"/>
                <a:gd name="T5" fmla="*/ 228 h 347"/>
                <a:gd name="T6" fmla="*/ 107 w 354"/>
                <a:gd name="T7" fmla="*/ 313 h 347"/>
                <a:gd name="T8" fmla="*/ 211 w 354"/>
                <a:gd name="T9" fmla="*/ 207 h 347"/>
                <a:gd name="T10" fmla="*/ 131 w 354"/>
                <a:gd name="T11" fmla="*/ 324 h 347"/>
                <a:gd name="T12" fmla="*/ 168 w 354"/>
                <a:gd name="T13" fmla="*/ 347 h 347"/>
                <a:gd name="T14" fmla="*/ 283 w 354"/>
                <a:gd name="T15" fmla="*/ 199 h 347"/>
                <a:gd name="T16" fmla="*/ 324 w 354"/>
                <a:gd name="T17" fmla="*/ 1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347">
                  <a:moveTo>
                    <a:pt x="324" y="15"/>
                  </a:moveTo>
                  <a:cubicBezTo>
                    <a:pt x="324" y="15"/>
                    <a:pt x="257" y="43"/>
                    <a:pt x="128" y="136"/>
                  </a:cubicBezTo>
                  <a:cubicBezTo>
                    <a:pt x="0" y="228"/>
                    <a:pt x="0" y="228"/>
                    <a:pt x="0" y="228"/>
                  </a:cubicBezTo>
                  <a:cubicBezTo>
                    <a:pt x="107" y="313"/>
                    <a:pt x="107" y="313"/>
                    <a:pt x="107" y="313"/>
                  </a:cubicBezTo>
                  <a:cubicBezTo>
                    <a:pt x="211" y="207"/>
                    <a:pt x="211" y="207"/>
                    <a:pt x="211" y="207"/>
                  </a:cubicBezTo>
                  <a:cubicBezTo>
                    <a:pt x="131" y="324"/>
                    <a:pt x="131" y="324"/>
                    <a:pt x="131" y="324"/>
                  </a:cubicBezTo>
                  <a:cubicBezTo>
                    <a:pt x="168" y="347"/>
                    <a:pt x="168" y="347"/>
                    <a:pt x="168" y="347"/>
                  </a:cubicBezTo>
                  <a:cubicBezTo>
                    <a:pt x="168" y="347"/>
                    <a:pt x="234" y="281"/>
                    <a:pt x="283" y="199"/>
                  </a:cubicBezTo>
                  <a:cubicBezTo>
                    <a:pt x="332" y="117"/>
                    <a:pt x="354" y="0"/>
                    <a:pt x="324" y="15"/>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3905A5A6-6936-6B44-B4FD-ED908C066759}"/>
              </a:ext>
            </a:extLst>
          </p:cNvPr>
          <p:cNvSpPr txBox="1"/>
          <p:nvPr/>
        </p:nvSpPr>
        <p:spPr>
          <a:xfrm>
            <a:off x="756746" y="1774549"/>
            <a:ext cx="10421005" cy="5114670"/>
          </a:xfrm>
          <a:prstGeom prst="rect">
            <a:avLst/>
          </a:prstGeom>
          <a:noFill/>
        </p:spPr>
        <p:txBody>
          <a:bodyPr wrap="square" rtlCol="0">
            <a:spAutoFit/>
          </a:bodyPr>
          <a:lstStyle/>
          <a:p>
            <a:pPr indent="457200">
              <a:lnSpc>
                <a:spcPct val="150000"/>
              </a:lnSpc>
            </a:pPr>
            <a:r>
              <a:rPr lang="en-US" altLang="zh-CN" sz="2000" dirty="0"/>
              <a:t>LSTM</a:t>
            </a:r>
            <a:r>
              <a:rPr lang="zh-CN" altLang="zh-CN" sz="2000" dirty="0"/>
              <a:t>引入了一个的概念，门（</a:t>
            </a:r>
            <a:r>
              <a:rPr lang="en-US" altLang="zh-CN" sz="2000" dirty="0"/>
              <a:t>gate</a:t>
            </a:r>
            <a:r>
              <a:rPr lang="zh-CN" altLang="zh-CN" sz="2000" dirty="0"/>
              <a:t>）。</a:t>
            </a:r>
            <a:r>
              <a:rPr lang="en-US" altLang="zh-CN" sz="2000" dirty="0"/>
              <a:t>LSTM </a:t>
            </a:r>
            <a:r>
              <a:rPr lang="zh-CN" altLang="zh-CN" sz="2000" dirty="0"/>
              <a:t>靠一些“门”的结构让信息有选择地影响循环神经网络中每个时刻的状态。所谓“门”结构，就是一个使用</a:t>
            </a:r>
            <a:r>
              <a:rPr lang="en-US" altLang="zh-CN" sz="2000" dirty="0"/>
              <a:t> sigmoid </a:t>
            </a:r>
            <a:r>
              <a:rPr lang="zh-CN" altLang="zh-CN" sz="2000" dirty="0"/>
              <a:t>的全连接层和一个按位做乘法的操作，这两个操作合起来就是一个“门”结构。</a:t>
            </a:r>
            <a:endParaRPr lang="en-US" altLang="zh-CN" sz="2000" dirty="0"/>
          </a:p>
          <a:p>
            <a:pPr indent="457200">
              <a:lnSpc>
                <a:spcPct val="150000"/>
              </a:lnSpc>
            </a:pPr>
            <a:r>
              <a:rPr lang="en-US" altLang="zh-CN" sz="2000" dirty="0"/>
              <a:t>LSTM </a:t>
            </a:r>
            <a:r>
              <a:rPr lang="zh-CN" altLang="zh-CN" sz="2000" dirty="0"/>
              <a:t>有三个门，分别是</a:t>
            </a:r>
            <a:r>
              <a:rPr lang="zh-CN" altLang="zh-CN" sz="2000" dirty="0">
                <a:solidFill>
                  <a:srgbClr val="0432FF"/>
                </a:solidFill>
              </a:rPr>
              <a:t>“遗忘门”（</a:t>
            </a:r>
            <a:r>
              <a:rPr lang="en-US" altLang="zh-CN" sz="2000" dirty="0">
                <a:solidFill>
                  <a:srgbClr val="0432FF"/>
                </a:solidFill>
              </a:rPr>
              <a:t>forget gate</a:t>
            </a:r>
            <a:r>
              <a:rPr lang="zh-CN" altLang="zh-CN" sz="2000" dirty="0">
                <a:solidFill>
                  <a:srgbClr val="0432FF"/>
                </a:solidFill>
              </a:rPr>
              <a:t>）、“输入门”（</a:t>
            </a:r>
            <a:r>
              <a:rPr lang="en-US" altLang="zh-CN" sz="2000" dirty="0">
                <a:solidFill>
                  <a:srgbClr val="0432FF"/>
                </a:solidFill>
              </a:rPr>
              <a:t>input gate</a:t>
            </a:r>
            <a:r>
              <a:rPr lang="zh-CN" altLang="zh-CN" sz="2000" dirty="0">
                <a:solidFill>
                  <a:srgbClr val="0432FF"/>
                </a:solidFill>
              </a:rPr>
              <a:t>）和“输出门”（</a:t>
            </a:r>
            <a:r>
              <a:rPr lang="en-US" altLang="zh-CN" sz="2000" dirty="0">
                <a:solidFill>
                  <a:srgbClr val="0432FF"/>
                </a:solidFill>
              </a:rPr>
              <a:t>output gate</a:t>
            </a:r>
            <a:r>
              <a:rPr lang="zh-CN" altLang="zh-CN" sz="2000" dirty="0">
                <a:solidFill>
                  <a:srgbClr val="0432FF"/>
                </a:solidFill>
              </a:rPr>
              <a:t>）</a:t>
            </a:r>
            <a:r>
              <a:rPr lang="zh-CN" altLang="zh-CN" sz="2000" dirty="0"/>
              <a:t>。</a:t>
            </a:r>
            <a:endParaRPr lang="en-US" altLang="zh-CN" sz="2000" dirty="0"/>
          </a:p>
          <a:p>
            <a:pPr indent="457200">
              <a:lnSpc>
                <a:spcPct val="150000"/>
              </a:lnSpc>
            </a:pPr>
            <a:r>
              <a:rPr lang="zh-CN" altLang="zh-CN" sz="2000" dirty="0"/>
              <a:t>遗忘门</a:t>
            </a:r>
            <a:r>
              <a:rPr lang="zh-CN" altLang="en-US" sz="2000" dirty="0"/>
              <a:t>：使</a:t>
            </a:r>
            <a:r>
              <a:rPr lang="zh-CN" altLang="zh-CN" sz="2000" dirty="0"/>
              <a:t>网络“忘记”之前没有用的信息。</a:t>
            </a:r>
            <a:endParaRPr lang="en-US" altLang="zh-CN" sz="2000" dirty="0"/>
          </a:p>
          <a:p>
            <a:pPr indent="457200">
              <a:lnSpc>
                <a:spcPct val="150000"/>
              </a:lnSpc>
            </a:pPr>
            <a:r>
              <a:rPr lang="zh-CN" altLang="zh-CN" sz="2000" dirty="0"/>
              <a:t>输入门</a:t>
            </a:r>
            <a:r>
              <a:rPr lang="zh-CN" altLang="en-US" sz="2000" dirty="0"/>
              <a:t>：</a:t>
            </a:r>
            <a:r>
              <a:rPr lang="zh-CN" altLang="zh-CN" sz="2000" dirty="0"/>
              <a:t>决定哪些信息进入当前时刻的状态。</a:t>
            </a:r>
            <a:endParaRPr lang="en-US" altLang="zh-CN" sz="2000" dirty="0"/>
          </a:p>
          <a:p>
            <a:pPr indent="457200">
              <a:lnSpc>
                <a:spcPct val="150000"/>
              </a:lnSpc>
            </a:pPr>
            <a:r>
              <a:rPr lang="zh-CN" altLang="zh-CN" sz="2000" dirty="0"/>
              <a:t>输出门</a:t>
            </a:r>
            <a:r>
              <a:rPr lang="zh-CN" altLang="en-US" sz="2000" dirty="0"/>
              <a:t>：</a:t>
            </a:r>
            <a:r>
              <a:rPr lang="zh-CN" altLang="zh-CN" sz="2000" dirty="0"/>
              <a:t>在得到当前时刻状态 </a:t>
            </a:r>
            <a:r>
              <a:rPr lang="en-US" altLang="zh-CN" sz="2000" dirty="0"/>
              <a:t>𝐶</a:t>
            </a:r>
            <a:r>
              <a:rPr lang="en-US" altLang="zh-CN" sz="2000" baseline="-25000" dirty="0"/>
              <a:t>𝑡 </a:t>
            </a:r>
            <a:r>
              <a:rPr lang="zh-CN" altLang="zh-CN" sz="2000" dirty="0"/>
              <a:t>之后，产生当前时刻的输出。</a:t>
            </a:r>
            <a:endParaRPr lang="en-US" altLang="zh-CN" sz="2000" dirty="0"/>
          </a:p>
          <a:p>
            <a:pPr indent="457200">
              <a:lnSpc>
                <a:spcPct val="150000"/>
              </a:lnSpc>
            </a:pPr>
            <a:r>
              <a:rPr lang="zh-CN" altLang="zh-CN" sz="2000" dirty="0"/>
              <a:t>在时间序列经过“遗忘门”和“输入门”的处理之后，</a:t>
            </a:r>
            <a:r>
              <a:rPr lang="en-US" altLang="zh-CN" sz="2000" dirty="0"/>
              <a:t>LSTM </a:t>
            </a:r>
            <a:r>
              <a:rPr lang="zh-CN" altLang="zh-CN" sz="2000" dirty="0"/>
              <a:t>结构可以决定遗忘什么信息，保留什么信息。</a:t>
            </a:r>
            <a:endParaRPr lang="en-US" altLang="zh-CN" sz="2000" dirty="0"/>
          </a:p>
          <a:p>
            <a:pPr indent="457200">
              <a:lnSpc>
                <a:spcPct val="150000"/>
              </a:lnSpc>
            </a:pPr>
            <a:r>
              <a:rPr lang="en-US" altLang="zh-CN" sz="2000" dirty="0"/>
              <a:t>LSTM</a:t>
            </a:r>
            <a:r>
              <a:rPr lang="zh-CN" altLang="zh-CN" sz="2000" dirty="0"/>
              <a:t>结构如下图所示：</a:t>
            </a:r>
          </a:p>
        </p:txBody>
      </p:sp>
    </p:spTree>
    <p:extLst>
      <p:ext uri="{BB962C8B-B14F-4D97-AF65-F5344CB8AC3E}">
        <p14:creationId xmlns:p14="http://schemas.microsoft.com/office/powerpoint/2010/main" val="24132837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F9772B55-1FB6-4E4E-9D61-7699FA2FFED7}"/>
              </a:ext>
            </a:extLst>
          </p:cNvPr>
          <p:cNvSpPr>
            <a:spLocks noChangeArrowheads="1"/>
          </p:cNvSpPr>
          <p:nvPr/>
        </p:nvSpPr>
        <p:spPr bwMode="auto">
          <a:xfrm>
            <a:off x="1182467" y="0"/>
            <a:ext cx="1842509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DEEAAF3F-31CA-3B41-9DF9-0C1DAF938865}"/>
              </a:ext>
            </a:extLst>
          </p:cNvPr>
          <p:cNvGraphicFramePr>
            <a:graphicFrameLocks noChangeAspect="1"/>
          </p:cNvGraphicFramePr>
          <p:nvPr>
            <p:extLst>
              <p:ext uri="{D42A27DB-BD31-4B8C-83A1-F6EECF244321}">
                <p14:modId xmlns:p14="http://schemas.microsoft.com/office/powerpoint/2010/main" val="2943501311"/>
              </p:ext>
            </p:extLst>
          </p:nvPr>
        </p:nvGraphicFramePr>
        <p:xfrm>
          <a:off x="1182467" y="0"/>
          <a:ext cx="9827065" cy="4984743"/>
        </p:xfrm>
        <a:graphic>
          <a:graphicData uri="http://schemas.openxmlformats.org/presentationml/2006/ole">
            <mc:AlternateContent xmlns:mc="http://schemas.openxmlformats.org/markup-compatibility/2006">
              <mc:Choice xmlns:v="urn:schemas-microsoft-com:vml" Requires="v">
                <p:oleObj spid="_x0000_s15383" r:id="rId5" imgW="9652000" imgH="4914900" progId="Visio.Drawing.15">
                  <p:embed/>
                </p:oleObj>
              </mc:Choice>
              <mc:Fallback>
                <p:oleObj r:id="rId5" imgW="9652000" imgH="4914900" progId="Visio.Drawing.15">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2467" y="0"/>
                        <a:ext cx="9827065" cy="4984743"/>
                      </a:xfrm>
                      <a:prstGeom prst="rect">
                        <a:avLst/>
                      </a:prstGeom>
                      <a:noFill/>
                    </p:spPr>
                  </p:pic>
                </p:oleObj>
              </mc:Fallback>
            </mc:AlternateContent>
          </a:graphicData>
        </a:graphic>
      </p:graphicFrame>
      <p:sp>
        <p:nvSpPr>
          <p:cNvPr id="5" name="文本框 4">
            <a:extLst>
              <a:ext uri="{FF2B5EF4-FFF2-40B4-BE49-F238E27FC236}">
                <a16:creationId xmlns:a16="http://schemas.microsoft.com/office/drawing/2014/main" id="{C32EBB02-0900-5748-9C0A-C1324D4EAF3B}"/>
              </a:ext>
            </a:extLst>
          </p:cNvPr>
          <p:cNvSpPr txBox="1"/>
          <p:nvPr/>
        </p:nvSpPr>
        <p:spPr>
          <a:xfrm>
            <a:off x="851338" y="5297215"/>
            <a:ext cx="10725753" cy="1615827"/>
          </a:xfrm>
          <a:prstGeom prst="rect">
            <a:avLst/>
          </a:prstGeom>
          <a:noFill/>
        </p:spPr>
        <p:txBody>
          <a:bodyPr wrap="square" rtlCol="0">
            <a:spAutoFit/>
          </a:bodyPr>
          <a:lstStyle/>
          <a:p>
            <a:pPr>
              <a:lnSpc>
                <a:spcPct val="125000"/>
              </a:lnSpc>
            </a:pPr>
            <a:r>
              <a:rPr lang="zh-CN" altLang="zh-CN" dirty="0"/>
              <a:t>其中，</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zh-CN" altLang="zh-CN" dirty="0"/>
              <a:t>为当前输入，</a:t>
            </a:r>
            <a:r>
              <a:rPr lang="en-US" altLang="zh-CN" i="1" dirty="0">
                <a:latin typeface="Times New Roman" panose="02020603050405020304" pitchFamily="18" charset="0"/>
                <a:cs typeface="Times New Roman" panose="02020603050405020304" pitchFamily="18" charset="0"/>
              </a:rPr>
              <a:t>h</a:t>
            </a:r>
            <a:r>
              <a:rPr lang="en-US" altLang="zh-CN" i="1" baseline="-25000" dirty="0">
                <a:latin typeface="Times New Roman" panose="02020603050405020304" pitchFamily="18" charset="0"/>
                <a:cs typeface="Times New Roman" panose="02020603050405020304" pitchFamily="18" charset="0"/>
              </a:rPr>
              <a:t>t-1</a:t>
            </a:r>
            <a:r>
              <a:rPr lang="zh-CN" altLang="zh-CN" dirty="0"/>
              <a:t>为上一时刻的输出，</a:t>
            </a:r>
            <a:r>
              <a:rPr lang="en-US" altLang="zh-CN" i="1" dirty="0">
                <a:latin typeface="Times New Roman" panose="02020603050405020304" pitchFamily="18" charset="0"/>
                <a:cs typeface="Times New Roman" panose="02020603050405020304" pitchFamily="18" charset="0"/>
              </a:rPr>
              <a:t>c</a:t>
            </a:r>
            <a:r>
              <a:rPr lang="en-US" altLang="zh-CN" i="1" baseline="-25000" dirty="0">
                <a:latin typeface="Times New Roman" panose="02020603050405020304" pitchFamily="18" charset="0"/>
                <a:cs typeface="Times New Roman" panose="02020603050405020304" pitchFamily="18" charset="0"/>
              </a:rPr>
              <a:t>t-1</a:t>
            </a:r>
            <a:r>
              <a:rPr lang="zh-CN" altLang="zh-CN" dirty="0"/>
              <a:t>为上一时刻状态，</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zh-CN" altLang="zh-CN" dirty="0"/>
              <a:t>为当前状态，</a:t>
            </a:r>
            <a:r>
              <a:rPr lang="en-US" altLang="zh-CN" i="1" dirty="0">
                <a:latin typeface="Times New Roman" panose="02020603050405020304" pitchFamily="18" charset="0"/>
                <a:cs typeface="Times New Roman" panose="02020603050405020304" pitchFamily="18" charset="0"/>
              </a:rPr>
              <a:t>W</a:t>
            </a:r>
            <a:r>
              <a:rPr lang="en-US" altLang="zh-CN" i="1" baseline="-25000" dirty="0">
                <a:latin typeface="Times New Roman" panose="02020603050405020304" pitchFamily="18" charset="0"/>
                <a:cs typeface="Times New Roman" panose="02020603050405020304" pitchFamily="18" charset="0"/>
              </a:rPr>
              <a:t>i</a:t>
            </a:r>
            <a:r>
              <a:rPr lang="zh-CN" altLang="zh-CN" dirty="0"/>
              <a:t>为</a:t>
            </a:r>
            <a:r>
              <a:rPr lang="en-US" altLang="zh-CN" dirty="0"/>
              <a:t>4</a:t>
            </a:r>
            <a:r>
              <a:rPr lang="zh-CN" altLang="zh-CN" dirty="0"/>
              <a:t>个维度为</a:t>
            </a:r>
            <a:r>
              <a:rPr lang="en-US" altLang="zh-CN" dirty="0"/>
              <a:t>(</a:t>
            </a:r>
            <a:r>
              <a:rPr lang="en-US" altLang="zh-CN" i="1" dirty="0"/>
              <a:t>2n,n)</a:t>
            </a:r>
            <a:r>
              <a:rPr lang="zh-CN" altLang="zh-CN" dirty="0"/>
              <a:t>的</a:t>
            </a:r>
            <a:r>
              <a:rPr lang="zh-CN" altLang="en-US" dirty="0"/>
              <a:t>权重</a:t>
            </a:r>
            <a:r>
              <a:rPr lang="zh-CN" altLang="zh-CN" dirty="0"/>
              <a:t>矩阵。其中，输入状态值</a:t>
            </a:r>
            <a:r>
              <a:rPr lang="en-US" altLang="zh-CN" i="1" dirty="0">
                <a:latin typeface="Times New Roman" panose="02020603050405020304" pitchFamily="18" charset="0"/>
                <a:cs typeface="Times New Roman" panose="02020603050405020304" pitchFamily="18" charset="0"/>
              </a:rPr>
              <a:t>z</a:t>
            </a:r>
            <a:r>
              <a:rPr lang="zh-CN" altLang="zh-CN" dirty="0"/>
              <a:t>、输入门</a:t>
            </a:r>
            <a:r>
              <a:rPr lang="en-US" altLang="zh-CN" i="1" dirty="0" err="1">
                <a:latin typeface="Times New Roman" panose="02020603050405020304" pitchFamily="18" charset="0"/>
                <a:cs typeface="Times New Roman" panose="02020603050405020304" pitchFamily="18" charset="0"/>
              </a:rPr>
              <a:t>i</a:t>
            </a:r>
            <a:r>
              <a:rPr lang="zh-CN" altLang="zh-CN" dirty="0"/>
              <a:t>、遗忘门</a:t>
            </a:r>
            <a:r>
              <a:rPr lang="en-US" altLang="zh-CN" i="1" dirty="0">
                <a:latin typeface="Times New Roman" panose="02020603050405020304" pitchFamily="18" charset="0"/>
                <a:cs typeface="Times New Roman" panose="02020603050405020304" pitchFamily="18" charset="0"/>
              </a:rPr>
              <a:t>f</a:t>
            </a:r>
            <a:r>
              <a:rPr lang="zh-CN" altLang="zh-CN" dirty="0"/>
              <a:t>、输出门</a:t>
            </a:r>
            <a:r>
              <a:rPr lang="en-US" altLang="zh-CN" i="1" dirty="0">
                <a:latin typeface="Times New Roman" panose="02020603050405020304" pitchFamily="18" charset="0"/>
                <a:cs typeface="Times New Roman" panose="02020603050405020304" pitchFamily="18" charset="0"/>
              </a:rPr>
              <a:t>o</a:t>
            </a:r>
            <a:r>
              <a:rPr lang="zh-CN" altLang="zh-CN" dirty="0"/>
              <a:t>、输出值计算公式如下：</a:t>
            </a:r>
          </a:p>
          <a:p>
            <a:pPr algn="ctr"/>
            <a:r>
              <a:rPr lang="en-US" altLang="zh-CN" i="1" dirty="0">
                <a:latin typeface="Times New Roman" panose="02020603050405020304" pitchFamily="18" charset="0"/>
                <a:cs typeface="Times New Roman" panose="02020603050405020304" pitchFamily="18" charset="0"/>
              </a:rPr>
              <a:t>z = tanh ( </a:t>
            </a:r>
            <a:r>
              <a:rPr lang="en-US" altLang="zh-CN" i="1" dirty="0" err="1">
                <a:latin typeface="Times New Roman" panose="02020603050405020304" pitchFamily="18" charset="0"/>
                <a:cs typeface="Times New Roman" panose="02020603050405020304" pitchFamily="18" charset="0"/>
              </a:rPr>
              <a:t>W</a:t>
            </a:r>
            <a:r>
              <a:rPr lang="en-US" altLang="zh-CN" i="1" baseline="-25000" dirty="0" err="1">
                <a:latin typeface="Times New Roman" panose="02020603050405020304" pitchFamily="18" charset="0"/>
                <a:cs typeface="Times New Roman" panose="02020603050405020304" pitchFamily="18" charset="0"/>
              </a:rPr>
              <a:t>z</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  =  sigmoid ( W</a:t>
            </a:r>
            <a:r>
              <a:rPr lang="en-US" altLang="zh-CN" i="1" baseline="-25000" dirty="0">
                <a:latin typeface="Times New Roman" panose="02020603050405020304" pitchFamily="18" charset="0"/>
                <a:cs typeface="Times New Roman" panose="02020603050405020304" pitchFamily="18" charset="0"/>
              </a:rPr>
              <a:t>i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f  =  sigmoid ( </a:t>
            </a:r>
            <a:r>
              <a:rPr lang="en-US" altLang="zh-CN" i="1" dirty="0" err="1">
                <a:latin typeface="Times New Roman" panose="02020603050405020304" pitchFamily="18" charset="0"/>
                <a:cs typeface="Times New Roman" panose="02020603050405020304" pitchFamily="18" charset="0"/>
              </a:rPr>
              <a:t>W</a:t>
            </a:r>
            <a:r>
              <a:rPr lang="en-US" altLang="zh-CN" i="1" baseline="-25000" dirty="0" err="1">
                <a:latin typeface="Times New Roman" panose="02020603050405020304" pitchFamily="18" charset="0"/>
                <a:cs typeface="Times New Roman" panose="02020603050405020304" pitchFamily="18" charset="0"/>
              </a:rPr>
              <a:t>f</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endParaRPr lang="zh-CN" altLang="zh-CN" dirty="0">
              <a:latin typeface="Times New Roman" panose="02020603050405020304" pitchFamily="18" charset="0"/>
              <a:cs typeface="Times New Roman" panose="02020603050405020304" pitchFamily="18" charset="0"/>
            </a:endParaRPr>
          </a:p>
          <a:p>
            <a:r>
              <a:rPr lang="zh-CN" altLang="en-US" i="1"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o  =  sigmoid ( Wo [ h</a:t>
            </a:r>
            <a:r>
              <a:rPr lang="en-US" altLang="zh-CN" i="1" baseline="-25000" dirty="0">
                <a:latin typeface="Times New Roman" panose="02020603050405020304" pitchFamily="18" charset="0"/>
                <a:cs typeface="Times New Roman" panose="02020603050405020304" pitchFamily="18" charset="0"/>
              </a:rPr>
              <a:t>t-1 </a:t>
            </a:r>
            <a:r>
              <a:rPr lang="en-US" altLang="zh-CN" i="1"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x</a:t>
            </a:r>
            <a:r>
              <a:rPr lang="en-US" altLang="zh-CN" i="1" baseline="-25000" dirty="0" err="1">
                <a:latin typeface="Times New Roman" panose="02020603050405020304" pitchFamily="18" charset="0"/>
                <a:cs typeface="Times New Roman" panose="02020603050405020304" pitchFamily="18" charset="0"/>
              </a:rPr>
              <a:t>t</a:t>
            </a:r>
            <a:r>
              <a:rPr lang="en-US" altLang="zh-CN" i="1" baseline="-25000" dirty="0">
                <a:latin typeface="Times New Roman" panose="02020603050405020304" pitchFamily="18" charset="0"/>
                <a:cs typeface="Times New Roman" panose="02020603050405020304" pitchFamily="18" charset="0"/>
              </a:rPr>
              <a:t> </a:t>
            </a:r>
            <a:r>
              <a:rPr lang="en-US" altLang="zh-CN" i="1" dirty="0">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  =  f * c</a:t>
            </a:r>
            <a:r>
              <a:rPr lang="en-US" altLang="zh-CN" i="1" baseline="-25000" dirty="0">
                <a:latin typeface="Times New Roman" panose="02020603050405020304" pitchFamily="18" charset="0"/>
                <a:cs typeface="Times New Roman" panose="02020603050405020304" pitchFamily="18" charset="0"/>
              </a:rPr>
              <a:t>t-1</a:t>
            </a:r>
            <a:r>
              <a:rPr lang="en-US" altLang="zh-CN" i="1" dirty="0">
                <a:latin typeface="Times New Roman" panose="02020603050405020304" pitchFamily="18" charset="0"/>
                <a:cs typeface="Times New Roman" panose="02020603050405020304" pitchFamily="18" charset="0"/>
              </a:rPr>
              <a:t> + </a:t>
            </a: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 * z</a:t>
            </a:r>
            <a:r>
              <a:rPr lang="zh-CN" altLang="en-US" dirty="0">
                <a:latin typeface="Times New Roman" panose="02020603050405020304" pitchFamily="18" charset="0"/>
                <a:cs typeface="Times New Roman" panose="02020603050405020304" pitchFamily="18" charset="0"/>
              </a:rPr>
              <a:t>                             </a:t>
            </a:r>
            <a:r>
              <a:rPr lang="en-US" altLang="zh-CN" i="1" dirty="0" err="1">
                <a:latin typeface="Times New Roman" panose="02020603050405020304" pitchFamily="18" charset="0"/>
                <a:cs typeface="Times New Roman" panose="02020603050405020304" pitchFamily="18" charset="0"/>
              </a:rPr>
              <a:t>h</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  =  o * tanh(</a:t>
            </a:r>
            <a:r>
              <a:rPr lang="en-US" altLang="zh-CN" i="1" dirty="0" err="1">
                <a:latin typeface="Times New Roman" panose="02020603050405020304" pitchFamily="18" charset="0"/>
                <a:cs typeface="Times New Roman" panose="02020603050405020304" pitchFamily="18" charset="0"/>
              </a:rPr>
              <a:t>c</a:t>
            </a:r>
            <a:r>
              <a:rPr lang="en-US" altLang="zh-CN" i="1" baseline="-25000" dirty="0" err="1">
                <a:latin typeface="Times New Roman" panose="02020603050405020304" pitchFamily="18" charset="0"/>
                <a:cs typeface="Times New Roman" panose="02020603050405020304" pitchFamily="18" charset="0"/>
              </a:rPr>
              <a:t>t</a:t>
            </a:r>
            <a:r>
              <a:rPr lang="en-US" altLang="zh-CN" i="1" dirty="0">
                <a:latin typeface="Times New Roman" panose="02020603050405020304" pitchFamily="18" charset="0"/>
                <a:cs typeface="Times New Roman" panose="02020603050405020304" pitchFamily="18" charset="0"/>
              </a:rPr>
              <a:t>)</a:t>
            </a:r>
            <a:endParaRPr lang="zh-CN" altLang="zh-CN" dirty="0">
              <a:latin typeface="Times New Roman" panose="02020603050405020304" pitchFamily="18" charset="0"/>
              <a:cs typeface="Times New Roman" panose="02020603050405020304" pitchFamily="18" charset="0"/>
            </a:endParaRPr>
          </a:p>
          <a:p>
            <a:endParaRPr kumimoji="1" lang="zh-CN" altLang="en-US" dirty="0"/>
          </a:p>
        </p:txBody>
      </p:sp>
    </p:spTree>
    <p:extLst>
      <p:ext uri="{BB962C8B-B14F-4D97-AF65-F5344CB8AC3E}">
        <p14:creationId xmlns:p14="http://schemas.microsoft.com/office/powerpoint/2010/main" val="344667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目前存在的问题</a:t>
              </a:r>
            </a:p>
          </p:txBody>
        </p:sp>
      </p:grpSp>
      <p:pic>
        <p:nvPicPr>
          <p:cNvPr id="9" name="图片 8">
            <a:extLst>
              <a:ext uri="{FF2B5EF4-FFF2-40B4-BE49-F238E27FC236}">
                <a16:creationId xmlns:a16="http://schemas.microsoft.com/office/drawing/2014/main" id="{42CCE3AE-AEC3-A243-8765-300EC0AE55C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921500" y="0"/>
            <a:ext cx="5270500" cy="2635250"/>
          </a:xfrm>
          <a:prstGeom prst="rect">
            <a:avLst/>
          </a:prstGeom>
        </p:spPr>
      </p:pic>
      <p:sp>
        <p:nvSpPr>
          <p:cNvPr id="8" name="文本框 7">
            <a:extLst>
              <a:ext uri="{FF2B5EF4-FFF2-40B4-BE49-F238E27FC236}">
                <a16:creationId xmlns:a16="http://schemas.microsoft.com/office/drawing/2014/main" id="{3B8237F4-26D1-E244-9B0E-A133D4A08947}"/>
              </a:ext>
            </a:extLst>
          </p:cNvPr>
          <p:cNvSpPr txBox="1"/>
          <p:nvPr/>
        </p:nvSpPr>
        <p:spPr>
          <a:xfrm>
            <a:off x="625802" y="2436728"/>
            <a:ext cx="11311502" cy="4736040"/>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目前</a:t>
            </a:r>
            <a:r>
              <a:rPr lang="zh-CN" altLang="en-US"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进行溶解氧</a:t>
            </a:r>
            <a:r>
              <a:rPr lang="zh-CN" altLang="en-US" sz="2000" dirty="0">
                <a:latin typeface="Microsoft YaHei" panose="020B0503020204020204" pitchFamily="34" charset="-122"/>
                <a:ea typeface="Microsoft YaHei" panose="020B0503020204020204" pitchFamily="34" charset="-122"/>
              </a:rPr>
              <a:t>时间序列</a:t>
            </a:r>
            <a:r>
              <a:rPr lang="zh-CN" altLang="zh-CN" sz="2000" dirty="0">
                <a:latin typeface="Microsoft YaHei" panose="020B0503020204020204" pitchFamily="34" charset="-122"/>
                <a:ea typeface="Microsoft YaHei" panose="020B0503020204020204" pitchFamily="34" charset="-122"/>
              </a:rPr>
              <a:t>预测研究，普遍存在一个问题：对溶解氧预测存在一定的延迟性，直观表现为图像上的平移错位，如</a:t>
            </a:r>
            <a:r>
              <a:rPr lang="zh-CN" altLang="en-US" sz="2000" dirty="0">
                <a:latin typeface="Microsoft YaHei" panose="020B0503020204020204" pitchFamily="34" charset="-122"/>
                <a:ea typeface="Microsoft YaHei" panose="020B0503020204020204" pitchFamily="34" charset="-122"/>
              </a:rPr>
              <a:t>上</a:t>
            </a:r>
            <a:r>
              <a:rPr lang="zh-CN" altLang="zh-CN" sz="2000" dirty="0">
                <a:latin typeface="Microsoft YaHei" panose="020B0503020204020204" pitchFamily="34" charset="-122"/>
                <a:ea typeface="Microsoft YaHei" panose="020B0503020204020204" pitchFamily="34" charset="-122"/>
              </a:rPr>
              <a:t>图所示，预测值总是稍慢于真实值</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其根本原因在于，</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网络无法精准地探测到时间序列的波动程度，以至于对上一时刻预测的结果，可能在对这一时刻才有所体现。</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zh-CN"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en-US" sz="2000" dirty="0">
                <a:latin typeface="Microsoft YaHei" panose="020B0503020204020204" pitchFamily="34" charset="-122"/>
                <a:ea typeface="Microsoft YaHei" panose="020B0503020204020204" pitchFamily="34" charset="-122"/>
              </a:rPr>
              <a:t>集合经验模态分解（</a:t>
            </a:r>
            <a:r>
              <a:rPr lang="en-US" altLang="zh-CN" dirty="0"/>
              <a:t> </a:t>
            </a:r>
            <a:r>
              <a:rPr lang="en-US" altLang="zh-CN" sz="2000" dirty="0"/>
              <a:t>Ensemble Empirical Mode Decomposition</a:t>
            </a:r>
            <a:r>
              <a:rPr lang="zh-CN" altLang="zh-CN" sz="2000" dirty="0"/>
              <a:t> </a:t>
            </a:r>
            <a:r>
              <a:rPr lang="zh-CN" altLang="en-US" sz="2000" dirty="0"/>
              <a:t>，</a:t>
            </a:r>
            <a:r>
              <a:rPr lang="en-US" altLang="zh-CN" sz="2000" dirty="0">
                <a:latin typeface="Microsoft YaHei" panose="020B0503020204020204" pitchFamily="34" charset="-122"/>
                <a:ea typeface="Microsoft YaHei" panose="020B0503020204020204" pitchFamily="34" charset="-122"/>
              </a:rPr>
              <a:t>EEMD</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算法的提出，从根本上解决了这一问题，将一条时间序列分解为若干条子序列，可以更好地</a:t>
            </a:r>
            <a:r>
              <a:rPr lang="zh-CN" altLang="zh-CN" dirty="0">
                <a:solidFill>
                  <a:srgbClr val="FF0000"/>
                </a:solidFill>
              </a:rPr>
              <a:t>子序列的波动程度相比于原序列更加平稳</a:t>
            </a:r>
            <a:r>
              <a:rPr lang="zh-CN" altLang="en-US" dirty="0">
                <a:solidFill>
                  <a:srgbClr val="FF0000"/>
                </a:solidFill>
              </a:rPr>
              <a:t>，</a:t>
            </a:r>
            <a:r>
              <a:rPr lang="zh-CN" altLang="zh-CN" sz="2000" dirty="0">
                <a:solidFill>
                  <a:srgbClr val="FF0000"/>
                </a:solidFill>
                <a:latin typeface="Microsoft YaHei" panose="020B0503020204020204" pitchFamily="34" charset="-122"/>
                <a:ea typeface="Microsoft YaHei" panose="020B0503020204020204" pitchFamily="34" charset="-122"/>
              </a:rPr>
              <a:t>获取时间序列的波动变化，放大了时间序列中的细节</a:t>
            </a:r>
            <a:r>
              <a:rPr lang="zh-CN" altLang="en-US" sz="2000" dirty="0">
                <a:solidFill>
                  <a:srgbClr val="FF0000"/>
                </a:solidFill>
                <a:latin typeface="Microsoft YaHei" panose="020B0503020204020204" pitchFamily="34" charset="-122"/>
                <a:ea typeface="Microsoft YaHei" panose="020B0503020204020204" pitchFamily="34" charset="-122"/>
              </a:rPr>
              <a:t>，</a:t>
            </a:r>
            <a:r>
              <a:rPr lang="zh-CN" altLang="zh-CN" dirty="0">
                <a:solidFill>
                  <a:srgbClr val="FF0000"/>
                </a:solidFill>
              </a:rPr>
              <a:t>使得每个</a:t>
            </a:r>
            <a:r>
              <a:rPr lang="en-US" altLang="zh-CN" dirty="0">
                <a:solidFill>
                  <a:srgbClr val="FF0000"/>
                </a:solidFill>
              </a:rPr>
              <a:t>LSTM</a:t>
            </a:r>
            <a:r>
              <a:rPr lang="zh-CN" altLang="zh-CN" dirty="0">
                <a:solidFill>
                  <a:srgbClr val="FF0000"/>
                </a:solidFill>
              </a:rPr>
              <a:t>网络子模型的预测更加精准</a:t>
            </a:r>
            <a:r>
              <a:rPr lang="zh-CN" altLang="zh-CN" sz="2000" dirty="0">
                <a:solidFill>
                  <a:srgbClr val="FF0000"/>
                </a:solidFill>
                <a:latin typeface="Microsoft YaHei" panose="020B0503020204020204" pitchFamily="34" charset="-122"/>
                <a:ea typeface="Microsoft YaHei" panose="020B0503020204020204" pitchFamily="34" charset="-122"/>
              </a:rPr>
              <a:t>，解决了</a:t>
            </a:r>
            <a:r>
              <a:rPr lang="en-US" altLang="zh-CN" sz="2000" dirty="0">
                <a:solidFill>
                  <a:srgbClr val="FF0000"/>
                </a:solidFill>
                <a:latin typeface="Microsoft YaHei" panose="020B0503020204020204" pitchFamily="34" charset="-122"/>
                <a:ea typeface="Microsoft YaHei" panose="020B0503020204020204" pitchFamily="34" charset="-122"/>
              </a:rPr>
              <a:t>LSTM</a:t>
            </a:r>
            <a:r>
              <a:rPr lang="zh-CN" altLang="zh-CN" sz="2000" dirty="0">
                <a:solidFill>
                  <a:srgbClr val="FF0000"/>
                </a:solidFill>
                <a:latin typeface="Microsoft YaHei" panose="020B0503020204020204" pitchFamily="34" charset="-122"/>
                <a:ea typeface="Microsoft YaHei" panose="020B0503020204020204" pitchFamily="34" charset="-122"/>
              </a:rPr>
              <a:t>网络本身来的延迟性</a:t>
            </a:r>
            <a:r>
              <a:rPr lang="zh-CN" altLang="zh-CN" sz="2000" dirty="0">
                <a:latin typeface="Microsoft YaHei" panose="020B0503020204020204" pitchFamily="34" charset="-122"/>
                <a:ea typeface="Microsoft YaHei" panose="020B0503020204020204" pitchFamily="34" charset="-122"/>
              </a:rPr>
              <a:t>。</a:t>
            </a:r>
          </a:p>
          <a:p>
            <a:pPr indent="457200">
              <a:lnSpc>
                <a:spcPct val="150000"/>
              </a:lnSpc>
            </a:pPr>
            <a:endParaRPr kumimoji="1" lang="zh-CN" altLang="en-US"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9513329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26F7DDED-C2C4-6641-927D-95AB9E41A997}"/>
                  </a:ext>
                </a:extLst>
              </p:cNvPr>
              <p:cNvSpPr txBox="1"/>
              <p:nvPr/>
            </p:nvSpPr>
            <p:spPr>
              <a:xfrm>
                <a:off x="823415" y="1419394"/>
                <a:ext cx="10972799" cy="5438605"/>
              </a:xfrm>
              <a:prstGeom prst="rect">
                <a:avLst/>
              </a:prstGeom>
              <a:noFill/>
            </p:spPr>
            <p:txBody>
              <a:bodyPr wrap="square" rtlCol="0">
                <a:spAutoFit/>
              </a:bodyPr>
              <a:lstStyle/>
              <a:p>
                <a:pPr indent="457200">
                  <a:lnSpc>
                    <a:spcPct val="150000"/>
                  </a:lnSpc>
                </a:pPr>
                <a:r>
                  <a:rPr lang="en-US" altLang="zh-CN" sz="2000" dirty="0"/>
                  <a:t>EMD</a:t>
                </a:r>
                <a:r>
                  <a:rPr lang="zh-CN" altLang="zh-CN" sz="2000" dirty="0"/>
                  <a:t>方法由黄锷等人于</a:t>
                </a:r>
                <a:r>
                  <a:rPr lang="en-US" altLang="zh-CN" sz="2000" dirty="0"/>
                  <a:t>1998</a:t>
                </a:r>
                <a:r>
                  <a:rPr lang="zh-CN" altLang="zh-CN" sz="2000" dirty="0"/>
                  <a:t>年提出，旨在处理非平稳性</a:t>
                </a:r>
                <a:r>
                  <a:rPr lang="zh-CN" altLang="en-US" sz="2000" dirty="0"/>
                  <a:t>、</a:t>
                </a:r>
                <a:r>
                  <a:rPr lang="zh-CN" altLang="zh-CN" sz="2000" dirty="0"/>
                  <a:t>非线性信号，该方法分解得到一系列的基本模态分量</a:t>
                </a:r>
                <a:r>
                  <a:rPr lang="en-US" altLang="zh-CN" sz="2000" dirty="0"/>
                  <a:t>(Intrinsic Mode </a:t>
                </a:r>
                <a:r>
                  <a:rPr lang="en-US" altLang="zh-CN" sz="2000" dirty="0" err="1"/>
                  <a:t>Fuction</a:t>
                </a:r>
                <a:r>
                  <a:rPr lang="zh-CN" altLang="zh-CN" sz="2000" dirty="0"/>
                  <a:t>，</a:t>
                </a:r>
                <a:r>
                  <a:rPr lang="en-US" altLang="zh-CN" sz="2000" dirty="0"/>
                  <a:t>IMF)</a:t>
                </a:r>
                <a:r>
                  <a:rPr lang="zh-CN" altLang="zh-CN" sz="2000" dirty="0"/>
                  <a:t>和一个信号余量，分解的结果如下：</a:t>
                </a:r>
              </a:p>
              <a:p>
                <a:pPr indent="457200">
                  <a:lnSpc>
                    <a:spcPct val="150000"/>
                  </a:lnSpc>
                </a:pPr>
                <a14:m>
                  <m:oMathPara xmlns:m="http://schemas.openxmlformats.org/officeDocument/2006/math">
                    <m:oMathParaPr>
                      <m:jc m:val="centerGroup"/>
                    </m:oMathParaPr>
                    <m:oMath xmlns:m="http://schemas.openxmlformats.org/officeDocument/2006/math">
                      <m:r>
                        <a:rPr lang="en-US" altLang="zh-CN" sz="2000" i="1">
                          <a:latin typeface="Cambria Math" panose="02040503050406030204" pitchFamily="18" charset="0"/>
                        </a:rPr>
                        <m:t>𝑥</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m:t>
                      </m:r>
                      <m:r>
                        <a:rPr lang="en-US" altLang="zh-CN" sz="2000" i="1" smtClean="0">
                          <a:latin typeface="Cambria Math" panose="02040503050406030204" pitchFamily="18" charset="0"/>
                        </a:rPr>
                        <m:t> </m:t>
                      </m:r>
                      <m:nary>
                        <m:naryPr>
                          <m:chr m:val="∑"/>
                          <m:limLoc m:val="undOvr"/>
                          <m:ctrlPr>
                            <a:rPr lang="zh-CN" altLang="zh-CN" sz="2000" i="1">
                              <a:latin typeface="Cambria Math" panose="02040503050406030204" pitchFamily="18" charset="0"/>
                            </a:rPr>
                          </m:ctrlPr>
                        </m:naryPr>
                        <m:sub>
                          <m:r>
                            <a:rPr lang="en-US" altLang="zh-CN" sz="2000" i="1">
                              <a:latin typeface="Cambria Math" panose="02040503050406030204" pitchFamily="18" charset="0"/>
                            </a:rPr>
                            <m:t>𝑖</m:t>
                          </m:r>
                          <m:r>
                            <a:rPr lang="en-US" altLang="zh-CN" sz="2000" i="1">
                              <a:latin typeface="Cambria Math" panose="02040503050406030204" pitchFamily="18" charset="0"/>
                            </a:rPr>
                            <m:t>=1</m:t>
                          </m:r>
                        </m:sub>
                        <m:sup>
                          <m:r>
                            <a:rPr lang="en-US" altLang="zh-CN" sz="2000" i="1">
                              <a:latin typeface="Cambria Math" panose="02040503050406030204" pitchFamily="18" charset="0"/>
                            </a:rPr>
                            <m:t>𝑛</m:t>
                          </m:r>
                        </m:sup>
                        <m:e>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𝑖𝑚𝑓</m:t>
                              </m:r>
                            </m:e>
                            <m:sub>
                              <m:r>
                                <a:rPr lang="en-US" altLang="zh-CN" sz="2000" i="1">
                                  <a:latin typeface="Cambria Math" panose="02040503050406030204" pitchFamily="18" charset="0"/>
                                </a:rPr>
                                <m:t>𝑖</m:t>
                              </m:r>
                            </m:sub>
                          </m:sSub>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m:t>
                          </m:r>
                          <m:r>
                            <a:rPr lang="en-US" altLang="zh-CN" sz="2000" i="1">
                              <a:latin typeface="Cambria Math" panose="02040503050406030204" pitchFamily="18" charset="0"/>
                            </a:rPr>
                            <m:t>𝑟𝑒𝑠</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𝑡</m:t>
                              </m:r>
                            </m:e>
                          </m:d>
                          <m:r>
                            <a:rPr lang="en-US" altLang="zh-CN" sz="2000" i="1">
                              <a:latin typeface="Cambria Math" panose="02040503050406030204" pitchFamily="18" charset="0"/>
                            </a:rPr>
                            <m:t>   </m:t>
                          </m:r>
                        </m:e>
                      </m:nary>
                    </m:oMath>
                  </m:oMathPara>
                </a14:m>
                <a:endParaRPr lang="en-US" altLang="zh-CN" sz="2000" dirty="0"/>
              </a:p>
              <a:p>
                <a:pPr indent="457200">
                  <a:lnSpc>
                    <a:spcPct val="150000"/>
                  </a:lnSpc>
                </a:pPr>
                <a:r>
                  <a:rPr lang="zh-CN" altLang="zh-CN" sz="2000" dirty="0"/>
                  <a:t>其中，</a:t>
                </a:r>
                <a:r>
                  <a:rPr lang="en-US" altLang="zh-CN" sz="2000" i="1" dirty="0">
                    <a:latin typeface="Times New Roman" panose="02020603050405020304" pitchFamily="18" charset="0"/>
                    <a:cs typeface="Times New Roman" panose="02020603050405020304" pitchFamily="18" charset="0"/>
                  </a:rPr>
                  <a:t>t</a:t>
                </a:r>
                <a:r>
                  <a:rPr lang="zh-CN" altLang="zh-CN" sz="2000" dirty="0"/>
                  <a:t>为时间，</a:t>
                </a:r>
                <a:r>
                  <a:rPr lang="en-US" altLang="zh-CN" sz="2000" i="1" dirty="0">
                    <a:latin typeface="Times New Roman" panose="02020603050405020304" pitchFamily="18" charset="0"/>
                    <a:cs typeface="Times New Roman" panose="02020603050405020304" pitchFamily="18" charset="0"/>
                  </a:rPr>
                  <a:t>x(t)</a:t>
                </a:r>
                <a:r>
                  <a:rPr lang="zh-CN" altLang="zh-CN" sz="2000" dirty="0"/>
                  <a:t>为原始数据，</a:t>
                </a:r>
                <a:r>
                  <a:rPr lang="en-US" altLang="zh-CN" sz="2000" i="1" dirty="0">
                    <a:latin typeface="Times New Roman" panose="02020603050405020304" pitchFamily="18" charset="0"/>
                    <a:cs typeface="Times New Roman" panose="02020603050405020304" pitchFamily="18" charset="0"/>
                  </a:rPr>
                  <a:t>res(t)</a:t>
                </a:r>
                <a:r>
                  <a:rPr lang="zh-CN" altLang="zh-CN" sz="2000" dirty="0"/>
                  <a:t>为余量。</a:t>
                </a:r>
                <a:endParaRPr lang="en-US" altLang="zh-CN" sz="2000" dirty="0"/>
              </a:p>
              <a:p>
                <a:pPr indent="457200">
                  <a:lnSpc>
                    <a:spcPct val="150000"/>
                  </a:lnSpc>
                </a:pPr>
                <a:endParaRPr lang="en-US" altLang="zh-CN" sz="2000" dirty="0"/>
              </a:p>
              <a:p>
                <a:pPr indent="457200">
                  <a:lnSpc>
                    <a:spcPct val="150000"/>
                  </a:lnSpc>
                </a:pPr>
                <a:r>
                  <a:rPr lang="en-US" altLang="zh-CN" sz="2000" dirty="0"/>
                  <a:t>Wu</a:t>
                </a:r>
                <a:r>
                  <a:rPr lang="zh-CN" altLang="zh-CN" sz="2000" dirty="0"/>
                  <a:t>等人提出了改进方法——集合经验模态分解（</a:t>
                </a:r>
                <a:r>
                  <a:rPr lang="en-US" altLang="zh-CN" sz="2000" dirty="0"/>
                  <a:t>Ensemble Empirical Mode Decomposition, EEMD</a:t>
                </a:r>
                <a:r>
                  <a:rPr lang="zh-CN" altLang="zh-CN" sz="2000" dirty="0"/>
                  <a:t>）算法，即将满足高斯分布的白噪声添加到原始信号中，再进行</a:t>
                </a:r>
                <a:r>
                  <a:rPr lang="en-US" altLang="zh-CN" sz="2000" dirty="0"/>
                  <a:t>EMD</a:t>
                </a:r>
                <a:r>
                  <a:rPr lang="zh-CN" altLang="zh-CN" sz="2000" dirty="0"/>
                  <a:t>分解，重复操作直至得到最终结果。因为</a:t>
                </a:r>
                <a:r>
                  <a:rPr lang="en-US" altLang="zh-CN" sz="2000" dirty="0"/>
                  <a:t>EEMD</a:t>
                </a:r>
                <a:r>
                  <a:rPr lang="zh-CN" altLang="zh-CN" sz="2000" dirty="0"/>
                  <a:t>既保留了</a:t>
                </a:r>
                <a:r>
                  <a:rPr lang="en-US" altLang="zh-CN" sz="2000" dirty="0"/>
                  <a:t>EMD</a:t>
                </a:r>
                <a:r>
                  <a:rPr lang="zh-CN" altLang="zh-CN" sz="2000" dirty="0"/>
                  <a:t>对于非线性、非平稳性时间序列数据的分解效果，同时解决了其</a:t>
                </a:r>
                <a:r>
                  <a:rPr lang="zh-CN" altLang="zh-CN" sz="2000" dirty="0">
                    <a:solidFill>
                      <a:srgbClr val="0432FF"/>
                    </a:solidFill>
                  </a:rPr>
                  <a:t>模态混叠</a:t>
                </a:r>
                <a:r>
                  <a:rPr lang="zh-CN" altLang="zh-CN" sz="2000" dirty="0"/>
                  <a:t>问题，因此近年来逐渐被用于时间序列预测中。</a:t>
                </a:r>
              </a:p>
              <a:p>
                <a:pPr indent="457200">
                  <a:lnSpc>
                    <a:spcPct val="150000"/>
                  </a:lnSpc>
                </a:pPr>
                <a:endParaRPr kumimoji="1" lang="zh-CN" altLang="en-US" sz="2000" dirty="0"/>
              </a:p>
            </p:txBody>
          </p:sp>
        </mc:Choice>
        <mc:Fallback xmlns="">
          <p:sp>
            <p:nvSpPr>
              <p:cNvPr id="2" name="文本框 1">
                <a:extLst>
                  <a:ext uri="{FF2B5EF4-FFF2-40B4-BE49-F238E27FC236}">
                    <a16:creationId xmlns:a16="http://schemas.microsoft.com/office/drawing/2014/main" id="{26F7DDED-C2C4-6641-927D-95AB9E41A997}"/>
                  </a:ext>
                </a:extLst>
              </p:cNvPr>
              <p:cNvSpPr txBox="1">
                <a:spLocks noRot="1" noChangeAspect="1" noMove="1" noResize="1" noEditPoints="1" noAdjustHandles="1" noChangeArrowheads="1" noChangeShapeType="1" noTextEdit="1"/>
              </p:cNvSpPr>
              <p:nvPr/>
            </p:nvSpPr>
            <p:spPr>
              <a:xfrm>
                <a:off x="823415" y="1419394"/>
                <a:ext cx="10972799" cy="5438605"/>
              </a:xfrm>
              <a:prstGeom prst="rect">
                <a:avLst/>
              </a:prstGeom>
              <a:blipFill>
                <a:blip r:embed="rId4"/>
                <a:stretch>
                  <a:fillRect l="-4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378190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9" name="文本框 8">
            <a:extLst>
              <a:ext uri="{FF2B5EF4-FFF2-40B4-BE49-F238E27FC236}">
                <a16:creationId xmlns:a16="http://schemas.microsoft.com/office/drawing/2014/main" id="{7D5FDBE6-BEF7-8C47-B25A-4E63589493BC}"/>
              </a:ext>
            </a:extLst>
          </p:cNvPr>
          <p:cNvSpPr txBox="1"/>
          <p:nvPr/>
        </p:nvSpPr>
        <p:spPr>
          <a:xfrm>
            <a:off x="791350" y="2001301"/>
            <a:ext cx="10184160" cy="3683444"/>
          </a:xfrm>
          <a:prstGeom prst="rect">
            <a:avLst/>
          </a:prstGeom>
          <a:noFill/>
        </p:spPr>
        <p:txBody>
          <a:bodyPr wrap="square" rtlCol="0">
            <a:spAutoFit/>
          </a:bodyPr>
          <a:lstStyle/>
          <a:p>
            <a:pPr>
              <a:lnSpc>
                <a:spcPct val="150000"/>
              </a:lnSpc>
            </a:pPr>
            <a:r>
              <a:rPr lang="zh-CN" altLang="en-US" sz="2000" b="1" dirty="0">
                <a:solidFill>
                  <a:srgbClr val="0053A3"/>
                </a:solidFill>
                <a:latin typeface="微软雅黑" panose="020B0503020204020204" pitchFamily="34" charset="-122"/>
                <a:ea typeface="微软雅黑" panose="020B0503020204020204" pitchFamily="34" charset="-122"/>
              </a:rPr>
              <a:t>为什么选择</a:t>
            </a:r>
            <a:r>
              <a:rPr lang="en-US" altLang="zh-CN" sz="2000" b="1" dirty="0">
                <a:solidFill>
                  <a:srgbClr val="0053A3"/>
                </a:solidFill>
                <a:latin typeface="微软雅黑" panose="020B0503020204020204" pitchFamily="34" charset="-122"/>
                <a:ea typeface="微软雅黑" panose="020B0503020204020204" pitchFamily="34" charset="-122"/>
              </a:rPr>
              <a:t>EEMD-LSTM</a:t>
            </a:r>
            <a:r>
              <a:rPr lang="zh-CN" altLang="en-US" sz="2000" b="1" dirty="0">
                <a:solidFill>
                  <a:srgbClr val="0053A3"/>
                </a:solidFill>
                <a:latin typeface="微软雅黑" panose="020B0503020204020204" pitchFamily="34" charset="-122"/>
                <a:ea typeface="微软雅黑" panose="020B0503020204020204" pitchFamily="34" charset="-122"/>
              </a:rPr>
              <a:t>？</a:t>
            </a:r>
          </a:p>
          <a:p>
            <a:pPr>
              <a:lnSpc>
                <a:spcPct val="150000"/>
              </a:lnSpc>
            </a:pPr>
            <a:endParaRPr kumimoji="1"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a:pPr>
            <a:r>
              <a:rPr kumimoji="1" lang="zh-CN" altLang="en-US" sz="2000" dirty="0">
                <a:latin typeface="Microsoft YaHei" panose="020B0503020204020204" pitchFamily="34" charset="-122"/>
                <a:ea typeface="Microsoft YaHei" panose="020B0503020204020204" pitchFamily="34" charset="-122"/>
              </a:rPr>
              <a:t>溶解氧数据具有</a:t>
            </a:r>
            <a:r>
              <a:rPr lang="zh-CN" altLang="en-US" sz="2000" dirty="0">
                <a:latin typeface="Microsoft YaHei" panose="020B0503020204020204" pitchFamily="34" charset="-122"/>
                <a:ea typeface="Microsoft YaHei" panose="020B0503020204020204" pitchFamily="34" charset="-122"/>
              </a:rPr>
              <a:t>非线性、</a:t>
            </a:r>
            <a:r>
              <a:rPr kumimoji="1" lang="zh-CN" altLang="en-US" sz="2000" dirty="0">
                <a:latin typeface="Microsoft YaHei" panose="020B0503020204020204" pitchFamily="34" charset="-122"/>
                <a:ea typeface="Microsoft YaHei" panose="020B0503020204020204" pitchFamily="34" charset="-122"/>
              </a:rPr>
              <a:t>非平稳性，</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是一种处理时序数据</a:t>
            </a:r>
            <a:r>
              <a:rPr lang="zh-CN" altLang="en-US" sz="2000" dirty="0">
                <a:latin typeface="Microsoft YaHei" panose="020B0503020204020204" pitchFamily="34" charset="-122"/>
                <a:ea typeface="Microsoft YaHei" panose="020B0503020204020204" pitchFamily="34" charset="-122"/>
              </a:rPr>
              <a:t>非线性、</a:t>
            </a:r>
            <a:r>
              <a:rPr lang="zh-CN" altLang="zh-CN" sz="2000" dirty="0">
                <a:latin typeface="Microsoft YaHei" panose="020B0503020204020204" pitchFamily="34" charset="-122"/>
                <a:ea typeface="Microsoft YaHei" panose="020B0503020204020204" pitchFamily="34" charset="-122"/>
              </a:rPr>
              <a:t>非平稳性的方法</a:t>
            </a:r>
            <a:r>
              <a:rPr lang="zh-CN" altLang="en-US" sz="2000" dirty="0">
                <a:latin typeface="Microsoft YaHei" panose="020B0503020204020204" pitchFamily="34" charset="-122"/>
                <a:ea typeface="Microsoft YaHei" panose="020B0503020204020204" pitchFamily="34" charset="-122"/>
              </a:rPr>
              <a:t>，</a:t>
            </a:r>
            <a:r>
              <a:rPr lang="zh-CN" altLang="zh-CN" sz="2000" dirty="0">
                <a:latin typeface="Microsoft YaHei" panose="020B0503020204020204" pitchFamily="34" charset="-122"/>
                <a:ea typeface="Microsoft YaHei" panose="020B0503020204020204" pitchFamily="34" charset="-122"/>
              </a:rPr>
              <a:t>克服</a:t>
            </a:r>
            <a:r>
              <a:rPr lang="zh-CN" altLang="en-US" sz="2000" dirty="0">
                <a:latin typeface="Microsoft YaHei" panose="020B0503020204020204" pitchFamily="34" charset="-122"/>
                <a:ea typeface="Microsoft YaHei" panose="020B0503020204020204" pitchFamily="34" charset="-122"/>
              </a:rPr>
              <a:t>了</a:t>
            </a:r>
            <a:r>
              <a:rPr lang="en-US" altLang="zh-CN" sz="2000" dirty="0">
                <a:latin typeface="Microsoft YaHei" panose="020B0503020204020204" pitchFamily="34" charset="-122"/>
                <a:ea typeface="Microsoft YaHei" panose="020B0503020204020204" pitchFamily="34" charset="-122"/>
              </a:rPr>
              <a:t>EMD</a:t>
            </a:r>
            <a:r>
              <a:rPr lang="zh-CN" altLang="zh-CN" sz="2000" dirty="0">
                <a:latin typeface="Microsoft YaHei" panose="020B0503020204020204" pitchFamily="34" charset="-122"/>
                <a:ea typeface="Microsoft YaHei" panose="020B0503020204020204" pitchFamily="34" charset="-122"/>
              </a:rPr>
              <a:t>的缺陷，</a:t>
            </a:r>
            <a:r>
              <a:rPr lang="zh-CN" altLang="en-US" sz="2000" dirty="0">
                <a:latin typeface="Microsoft YaHei" panose="020B0503020204020204" pitchFamily="34" charset="-122"/>
                <a:ea typeface="Microsoft YaHei" panose="020B0503020204020204" pitchFamily="34" charset="-122"/>
              </a:rPr>
              <a:t>并解决了</a:t>
            </a:r>
            <a:r>
              <a:rPr lang="zh-CN" altLang="zh-CN"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a:t>
            </a:r>
            <a:r>
              <a:rPr lang="zh-CN" altLang="en-US" sz="2000" dirty="0">
                <a:latin typeface="Microsoft YaHei" panose="020B0503020204020204" pitchFamily="34" charset="-122"/>
                <a:ea typeface="Microsoft YaHei" panose="020B0503020204020204" pitchFamily="34" charset="-122"/>
              </a:rPr>
              <a:t>时间序列</a:t>
            </a:r>
            <a:r>
              <a:rPr lang="zh-CN" altLang="zh-CN" sz="2000" dirty="0">
                <a:latin typeface="Microsoft YaHei" panose="020B0503020204020204" pitchFamily="34" charset="-122"/>
                <a:ea typeface="Microsoft YaHei" panose="020B0503020204020204" pitchFamily="34" charset="-122"/>
              </a:rPr>
              <a:t>预测研究</a:t>
            </a:r>
            <a:r>
              <a:rPr lang="zh-CN" altLang="en-US" sz="2000" dirty="0">
                <a:latin typeface="Microsoft YaHei" panose="020B0503020204020204" pitchFamily="34" charset="-122"/>
                <a:ea typeface="Microsoft YaHei" panose="020B0503020204020204" pitchFamily="34" charset="-122"/>
              </a:rPr>
              <a:t>的延迟问题。</a:t>
            </a:r>
            <a:endParaRPr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startAt="2"/>
            </a:pPr>
            <a:r>
              <a:rPr lang="zh-CN" altLang="en-US" sz="2000" dirty="0">
                <a:latin typeface="Microsoft YaHei" panose="020B0503020204020204" pitchFamily="34" charset="-122"/>
                <a:ea typeface="Microsoft YaHei" panose="020B0503020204020204" pitchFamily="34" charset="-122"/>
              </a:rPr>
              <a:t>正是因为 </a:t>
            </a:r>
            <a:r>
              <a:rPr lang="en-US" altLang="zh-CN" sz="2000" dirty="0">
                <a:latin typeface="Microsoft YaHei" panose="020B0503020204020204" pitchFamily="34" charset="-122"/>
                <a:ea typeface="Microsoft YaHei" panose="020B0503020204020204" pitchFamily="34" charset="-122"/>
              </a:rPr>
              <a:t>LSTM </a:t>
            </a:r>
            <a:r>
              <a:rPr lang="zh-CN" altLang="en-US" sz="2000" dirty="0">
                <a:latin typeface="Microsoft YaHei" panose="020B0503020204020204" pitchFamily="34" charset="-122"/>
                <a:ea typeface="Microsoft YaHei" panose="020B0503020204020204" pitchFamily="34" charset="-122"/>
              </a:rPr>
              <a:t>网络的特殊构造，其在处理时间序列数据时很有优势。</a:t>
            </a:r>
            <a:endParaRPr lang="en-US" altLang="zh-CN" sz="2000" dirty="0">
              <a:latin typeface="Microsoft YaHei" panose="020B0503020204020204" pitchFamily="34" charset="-122"/>
              <a:ea typeface="Microsoft YaHei" panose="020B0503020204020204" pitchFamily="34" charset="-122"/>
            </a:endParaRPr>
          </a:p>
          <a:p>
            <a:pPr marL="457200" indent="-457200">
              <a:lnSpc>
                <a:spcPct val="150000"/>
              </a:lnSpc>
              <a:buFont typeface="+mj-ea"/>
              <a:buAutoNum type="circleNumDbPlain" startAt="3"/>
            </a:pPr>
            <a:r>
              <a:rPr lang="zh-CN" altLang="zh-CN" sz="2000" dirty="0">
                <a:solidFill>
                  <a:srgbClr val="FF0000"/>
                </a:solidFill>
                <a:latin typeface="Microsoft YaHei" panose="020B0503020204020204" pitchFamily="34" charset="-122"/>
                <a:ea typeface="Microsoft YaHei" panose="020B0503020204020204" pitchFamily="34" charset="-122"/>
              </a:rPr>
              <a:t>目前国内还没有基于</a:t>
            </a:r>
            <a:r>
              <a:rPr lang="en-US" altLang="zh-CN" sz="2000" dirty="0">
                <a:solidFill>
                  <a:srgbClr val="FF0000"/>
                </a:solidFill>
                <a:latin typeface="Microsoft YaHei" panose="020B0503020204020204" pitchFamily="34" charset="-122"/>
                <a:ea typeface="Microsoft YaHei" panose="020B0503020204020204" pitchFamily="34" charset="-122"/>
              </a:rPr>
              <a:t>EEMD-LSTM</a:t>
            </a:r>
            <a:r>
              <a:rPr lang="zh-CN" altLang="zh-CN" sz="2000" dirty="0">
                <a:solidFill>
                  <a:srgbClr val="FF0000"/>
                </a:solidFill>
                <a:latin typeface="Microsoft YaHei" panose="020B0503020204020204" pitchFamily="34" charset="-122"/>
                <a:ea typeface="Microsoft YaHei" panose="020B0503020204020204" pitchFamily="34" charset="-122"/>
              </a:rPr>
              <a:t>的溶解氧时序数据预测的研究</a:t>
            </a:r>
            <a:r>
              <a:rPr lang="zh-CN" altLang="en-US" sz="2000" dirty="0">
                <a:solidFill>
                  <a:srgbClr val="FF0000"/>
                </a:solidFill>
                <a:latin typeface="Microsoft YaHei" panose="020B0503020204020204" pitchFamily="34" charset="-122"/>
                <a:ea typeface="Microsoft YaHei" panose="020B0503020204020204" pitchFamily="34" charset="-122"/>
              </a:rPr>
              <a:t>！</a:t>
            </a:r>
            <a:endParaRPr lang="en-US" altLang="zh-CN" sz="2000" dirty="0">
              <a:solidFill>
                <a:srgbClr val="FF0000"/>
              </a:solidFill>
              <a:latin typeface="Microsoft YaHei" panose="020B0503020204020204" pitchFamily="34" charset="-122"/>
              <a:ea typeface="Microsoft YaHei" panose="020B0503020204020204" pitchFamily="34" charset="-122"/>
            </a:endParaRPr>
          </a:p>
          <a:p>
            <a:pPr>
              <a:lnSpc>
                <a:spcPct val="150000"/>
              </a:lnSpc>
            </a:pPr>
            <a:endParaRPr lang="en-US" altLang="zh-CN" sz="2000" dirty="0">
              <a:latin typeface="Microsoft YaHei" panose="020B0503020204020204" pitchFamily="34" charset="-122"/>
              <a:ea typeface="Microsoft YaHei" panose="020B0503020204020204" pitchFamily="34" charset="-122"/>
            </a:endParaRPr>
          </a:p>
          <a:p>
            <a:pPr>
              <a:lnSpc>
                <a:spcPct val="150000"/>
              </a:lnSpc>
            </a:pPr>
            <a:endParaRPr kumimoji="1" lang="zh-CN" altLang="en-US" dirty="0"/>
          </a:p>
        </p:txBody>
      </p:sp>
    </p:spTree>
    <p:extLst>
      <p:ext uri="{BB962C8B-B14F-4D97-AF65-F5344CB8AC3E}">
        <p14:creationId xmlns:p14="http://schemas.microsoft.com/office/powerpoint/2010/main" val="17219627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研究内容</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4F3DEC34-04B4-2F41-BB60-3E12A62F1792}"/>
              </a:ext>
            </a:extLst>
          </p:cNvPr>
          <p:cNvSpPr txBox="1"/>
          <p:nvPr/>
        </p:nvSpPr>
        <p:spPr>
          <a:xfrm>
            <a:off x="460652" y="1545020"/>
            <a:ext cx="10654038" cy="4646721"/>
          </a:xfrm>
          <a:prstGeom prst="rect">
            <a:avLst/>
          </a:prstGeom>
          <a:noFill/>
        </p:spPr>
        <p:txBody>
          <a:bodyPr wrap="square" rtlCol="0">
            <a:spAutoFit/>
          </a:bodyPr>
          <a:lstStyle/>
          <a:p>
            <a:pPr indent="457200">
              <a:lnSpc>
                <a:spcPct val="150000"/>
              </a:lnSpc>
            </a:pPr>
            <a:r>
              <a:rPr lang="zh-CN" altLang="zh-CN" sz="2000" dirty="0"/>
              <a:t>本文</a:t>
            </a:r>
            <a:r>
              <a:rPr lang="zh-CN" altLang="zh-CN" sz="2000" dirty="0">
                <a:solidFill>
                  <a:srgbClr val="FF0000"/>
                </a:solidFill>
              </a:rPr>
              <a:t>以溶解氧时间序列数据为研究对象</a:t>
            </a:r>
            <a:r>
              <a:rPr lang="zh-CN" altLang="zh-CN" sz="2000" dirty="0"/>
              <a:t>，</a:t>
            </a:r>
            <a:r>
              <a:rPr lang="zh-CN" altLang="zh-CN" sz="2000" dirty="0">
                <a:solidFill>
                  <a:srgbClr val="0432FF"/>
                </a:solidFill>
              </a:rPr>
              <a:t>拟构建结合集合经验模态分解</a:t>
            </a:r>
            <a:r>
              <a:rPr lang="en-US" altLang="zh-CN" sz="2000" dirty="0">
                <a:solidFill>
                  <a:srgbClr val="0432FF"/>
                </a:solidFill>
              </a:rPr>
              <a:t>(EEMD)</a:t>
            </a:r>
            <a:r>
              <a:rPr lang="zh-CN" altLang="zh-CN" sz="2000" dirty="0">
                <a:solidFill>
                  <a:srgbClr val="0432FF"/>
                </a:solidFill>
              </a:rPr>
              <a:t>和长短期记忆神经网络</a:t>
            </a:r>
            <a:r>
              <a:rPr lang="en-US" altLang="zh-CN" sz="2000" dirty="0">
                <a:solidFill>
                  <a:srgbClr val="0432FF"/>
                </a:solidFill>
              </a:rPr>
              <a:t>(LSTM)</a:t>
            </a:r>
            <a:r>
              <a:rPr lang="zh-CN" altLang="zh-CN" sz="2000" dirty="0">
                <a:solidFill>
                  <a:srgbClr val="0432FF"/>
                </a:solidFill>
              </a:rPr>
              <a:t>的深度学习模型，拟开发溶解氧在线分析预测手机</a:t>
            </a:r>
            <a:r>
              <a:rPr lang="en-US" altLang="zh-CN" sz="2000" dirty="0">
                <a:solidFill>
                  <a:srgbClr val="0432FF"/>
                </a:solidFill>
              </a:rPr>
              <a:t>APP</a:t>
            </a:r>
            <a:r>
              <a:rPr lang="zh-CN" altLang="zh-CN" sz="2000" dirty="0"/>
              <a:t>，以实现对溶解氧时间序列数据的查看、预测、监测，具体内容见以下方面：</a:t>
            </a:r>
          </a:p>
          <a:p>
            <a:pPr marL="457200" lvl="0" indent="-457200">
              <a:lnSpc>
                <a:spcPct val="150000"/>
              </a:lnSpc>
              <a:buFont typeface="+mj-lt"/>
              <a:buAutoNum type="arabicPeriod"/>
            </a:pPr>
            <a:r>
              <a:rPr lang="zh-CN" altLang="zh-CN" sz="2000" dirty="0"/>
              <a:t>实验数据的获取</a:t>
            </a:r>
            <a:endParaRPr lang="en-US" altLang="zh-CN" sz="2000" dirty="0"/>
          </a:p>
          <a:p>
            <a:pPr lvl="1">
              <a:lnSpc>
                <a:spcPct val="150000"/>
              </a:lnSpc>
            </a:pPr>
            <a:r>
              <a:rPr lang="zh-CN" altLang="zh-CN" sz="2000" dirty="0"/>
              <a:t>实验数据来源于江苏无锡长江水质实时监测站，时间范围</a:t>
            </a:r>
            <a:r>
              <a:rPr lang="en-US" altLang="zh-CN" sz="2000" dirty="0"/>
              <a:t>2009.9.1-2017.11.21</a:t>
            </a:r>
            <a:r>
              <a:rPr lang="zh-CN" altLang="zh-CN" sz="2000" dirty="0"/>
              <a:t>，共计</a:t>
            </a:r>
            <a:r>
              <a:rPr lang="en-US" altLang="zh-CN" sz="2000" dirty="0"/>
              <a:t>3000</a:t>
            </a:r>
            <a:r>
              <a:rPr lang="zh-CN" altLang="zh-CN" sz="2000" dirty="0"/>
              <a:t>条数据。</a:t>
            </a:r>
          </a:p>
          <a:p>
            <a:pPr marL="457200" lvl="0" indent="-457200">
              <a:lnSpc>
                <a:spcPct val="150000"/>
              </a:lnSpc>
              <a:buFont typeface="+mj-lt"/>
              <a:buAutoNum type="arabicPeriod"/>
            </a:pPr>
            <a:r>
              <a:rPr lang="zh-CN" altLang="zh-CN" sz="2000" dirty="0"/>
              <a:t>建模数据预处理</a:t>
            </a:r>
            <a:endParaRPr lang="en-US" altLang="zh-CN" sz="2000" dirty="0"/>
          </a:p>
          <a:p>
            <a:pPr lvl="1">
              <a:lnSpc>
                <a:spcPct val="150000"/>
              </a:lnSpc>
            </a:pPr>
            <a:r>
              <a:rPr lang="zh-CN" altLang="zh-CN" sz="2000" dirty="0"/>
              <a:t>先对数据进行</a:t>
            </a:r>
            <a:r>
              <a:rPr lang="zh-CN" altLang="en-US" sz="2000" dirty="0"/>
              <a:t>归一化处理，在进行</a:t>
            </a:r>
            <a:r>
              <a:rPr lang="zh-CN" altLang="zh-CN" sz="2000" dirty="0"/>
              <a:t>异常检测，检测到异常值并</a:t>
            </a:r>
            <a:r>
              <a:rPr lang="zh-CN" altLang="en-US" sz="2000" dirty="0"/>
              <a:t>剔除</a:t>
            </a:r>
            <a:r>
              <a:rPr lang="zh-CN" altLang="zh-CN" sz="2000" dirty="0"/>
              <a:t>后，再经由</a:t>
            </a:r>
            <a:r>
              <a:rPr lang="en-US" altLang="zh-CN" sz="2000" dirty="0"/>
              <a:t>EEMD</a:t>
            </a:r>
            <a:r>
              <a:rPr lang="zh-CN" altLang="zh-CN" sz="2000" dirty="0"/>
              <a:t>分解成若干子序列，用于训练</a:t>
            </a:r>
            <a:r>
              <a:rPr lang="en-US" altLang="zh-CN" sz="2000" dirty="0"/>
              <a:t>LSTM</a:t>
            </a:r>
            <a:r>
              <a:rPr lang="zh-CN" altLang="zh-CN" sz="2000" dirty="0"/>
              <a:t>模型。</a:t>
            </a:r>
          </a:p>
          <a:p>
            <a:pPr>
              <a:lnSpc>
                <a:spcPct val="150000"/>
              </a:lnSpc>
            </a:pPr>
            <a:endParaRPr kumimoji="1" lang="zh-CN" altLang="en-US" sz="2000" dirty="0"/>
          </a:p>
        </p:txBody>
      </p:sp>
    </p:spTree>
    <p:extLst>
      <p:ext uri="{BB962C8B-B14F-4D97-AF65-F5344CB8AC3E}">
        <p14:creationId xmlns:p14="http://schemas.microsoft.com/office/powerpoint/2010/main" val="207147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研究内容</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a:extLst>
              <a:ext uri="{FF2B5EF4-FFF2-40B4-BE49-F238E27FC236}">
                <a16:creationId xmlns:a16="http://schemas.microsoft.com/office/drawing/2014/main" id="{4F3DEC34-04B4-2F41-BB60-3E12A62F1792}"/>
              </a:ext>
            </a:extLst>
          </p:cNvPr>
          <p:cNvSpPr txBox="1"/>
          <p:nvPr/>
        </p:nvSpPr>
        <p:spPr>
          <a:xfrm>
            <a:off x="460652" y="1545020"/>
            <a:ext cx="10654038" cy="4093428"/>
          </a:xfrm>
          <a:prstGeom prst="rect">
            <a:avLst/>
          </a:prstGeom>
          <a:noFill/>
        </p:spPr>
        <p:txBody>
          <a:bodyPr wrap="square" rtlCol="0">
            <a:spAutoFit/>
          </a:bodyPr>
          <a:lstStyle/>
          <a:p>
            <a:pPr marL="457200" lvl="0" indent="-457200">
              <a:lnSpc>
                <a:spcPct val="150000"/>
              </a:lnSpc>
              <a:buFont typeface="+mj-lt"/>
              <a:buAutoNum type="arabicPeriod" startAt="3"/>
            </a:pPr>
            <a:r>
              <a:rPr lang="zh-CN" altLang="zh-CN" sz="2000" dirty="0"/>
              <a:t>算法实现比较</a:t>
            </a:r>
            <a:endParaRPr lang="en-US" altLang="zh-CN" sz="2000" dirty="0"/>
          </a:p>
          <a:p>
            <a:pPr lvl="1">
              <a:lnSpc>
                <a:spcPct val="150000"/>
              </a:lnSpc>
            </a:pPr>
            <a:r>
              <a:rPr lang="zh-CN" altLang="zh-CN" sz="2000" dirty="0"/>
              <a:t>将集合经验模态分解（</a:t>
            </a:r>
            <a:r>
              <a:rPr lang="en-US" altLang="zh-CN" sz="2000" dirty="0"/>
              <a:t>EEMD</a:t>
            </a:r>
            <a:r>
              <a:rPr lang="zh-CN" altLang="zh-CN" sz="2000" dirty="0"/>
              <a:t>）算法用于改进</a:t>
            </a:r>
            <a:r>
              <a:rPr lang="en-US" altLang="zh-CN" sz="2000" dirty="0"/>
              <a:t>LSTM</a:t>
            </a:r>
            <a:r>
              <a:rPr lang="zh-CN" altLang="zh-CN" sz="2000" dirty="0"/>
              <a:t>网络模型，选取</a:t>
            </a:r>
            <a:r>
              <a:rPr lang="en-US" altLang="zh-CN" sz="2000" dirty="0"/>
              <a:t>EEMD-LSTM</a:t>
            </a:r>
            <a:r>
              <a:rPr lang="zh-CN" altLang="zh-CN" sz="2000" dirty="0"/>
              <a:t>同</a:t>
            </a:r>
            <a:r>
              <a:rPr lang="en-US" altLang="zh-CN" sz="2000" dirty="0"/>
              <a:t>EEMD-BP</a:t>
            </a:r>
            <a:r>
              <a:rPr lang="zh-CN" altLang="zh-CN" sz="2000" dirty="0"/>
              <a:t>、原始</a:t>
            </a:r>
            <a:r>
              <a:rPr lang="en-US" altLang="zh-CN" sz="2000" dirty="0"/>
              <a:t>LSTM</a:t>
            </a:r>
            <a:r>
              <a:rPr lang="zh-CN" altLang="zh-CN" sz="2000" dirty="0"/>
              <a:t>、原始</a:t>
            </a:r>
            <a:r>
              <a:rPr lang="en-US" altLang="zh-CN" sz="2000" dirty="0"/>
              <a:t>BP</a:t>
            </a:r>
            <a:r>
              <a:rPr lang="zh-CN" altLang="zh-CN" sz="2000" dirty="0"/>
              <a:t>等进行比较分析。</a:t>
            </a:r>
          </a:p>
          <a:p>
            <a:pPr marL="457200" lvl="0" indent="-457200">
              <a:lnSpc>
                <a:spcPct val="150000"/>
              </a:lnSpc>
              <a:buFont typeface="+mj-lt"/>
              <a:buAutoNum type="arabicPeriod" startAt="4"/>
            </a:pPr>
            <a:r>
              <a:rPr lang="zh-CN" altLang="zh-CN" sz="2000" dirty="0"/>
              <a:t>设计并实现溶解氧时序数据分析预测应用</a:t>
            </a:r>
            <a:endParaRPr lang="en-US" altLang="zh-CN" sz="2000" dirty="0"/>
          </a:p>
          <a:p>
            <a:pPr lvl="1">
              <a:lnSpc>
                <a:spcPct val="150000"/>
              </a:lnSpc>
            </a:pPr>
            <a:r>
              <a:rPr lang="zh-CN" altLang="zh-CN" sz="2000" dirty="0"/>
              <a:t>服务器端使用</a:t>
            </a:r>
            <a:r>
              <a:rPr lang="en-US" altLang="zh-CN" sz="2000" dirty="0"/>
              <a:t>Flask</a:t>
            </a:r>
            <a:r>
              <a:rPr lang="zh-CN" altLang="zh-CN" sz="2000" dirty="0"/>
              <a:t>框架，部署</a:t>
            </a:r>
            <a:r>
              <a:rPr lang="en-US" altLang="zh-CN" sz="2000" dirty="0" err="1"/>
              <a:t>Keras+python</a:t>
            </a:r>
            <a:r>
              <a:rPr lang="zh-CN" altLang="zh-CN" sz="2000" dirty="0"/>
              <a:t>深度学习模型，同时使用</a:t>
            </a:r>
            <a:r>
              <a:rPr lang="en-US" altLang="zh-CN" sz="2000" dirty="0"/>
              <a:t>MySQL</a:t>
            </a:r>
            <a:r>
              <a:rPr lang="zh-CN" altLang="zh-CN" sz="2000" dirty="0"/>
              <a:t>数据库，用于对数据的存储访问。</a:t>
            </a:r>
            <a:endParaRPr lang="en-US" altLang="zh-CN" sz="2000" dirty="0"/>
          </a:p>
          <a:p>
            <a:pPr lvl="1">
              <a:lnSpc>
                <a:spcPct val="150000"/>
              </a:lnSpc>
            </a:pPr>
            <a:r>
              <a:rPr lang="zh-CN" altLang="zh-CN" sz="2000" dirty="0"/>
              <a:t>客户端使用</a:t>
            </a:r>
            <a:r>
              <a:rPr lang="en-US" altLang="zh-CN" sz="2000" dirty="0"/>
              <a:t>Java</a:t>
            </a:r>
            <a:r>
              <a:rPr lang="zh-CN" altLang="zh-CN" sz="2000" dirty="0"/>
              <a:t>开发语言、</a:t>
            </a:r>
            <a:r>
              <a:rPr lang="en-US" altLang="zh-CN" sz="2000" dirty="0"/>
              <a:t>Android Studio</a:t>
            </a:r>
            <a:r>
              <a:rPr lang="zh-CN" altLang="zh-CN" sz="2000" dirty="0"/>
              <a:t>开发平台开发安卓</a:t>
            </a:r>
            <a:r>
              <a:rPr lang="en-US" altLang="zh-CN" sz="2000" dirty="0"/>
              <a:t>app</a:t>
            </a:r>
            <a:r>
              <a:rPr lang="zh-CN" altLang="zh-CN" sz="2000" dirty="0"/>
              <a:t>，利用</a:t>
            </a:r>
            <a:r>
              <a:rPr lang="en-US" altLang="zh-CN" sz="2000" dirty="0" err="1"/>
              <a:t>okHttp</a:t>
            </a:r>
            <a:r>
              <a:rPr lang="zh-CN" altLang="zh-CN" sz="2000" dirty="0"/>
              <a:t>包进行</a:t>
            </a:r>
            <a:r>
              <a:rPr lang="en-US" altLang="zh-CN" sz="2000" dirty="0"/>
              <a:t>HTTP</a:t>
            </a:r>
            <a:r>
              <a:rPr lang="zh-CN" altLang="zh-CN" sz="2000" dirty="0"/>
              <a:t>请求服务，调用服务器端功能，设计交互友好的操作界面。</a:t>
            </a:r>
          </a:p>
          <a:p>
            <a:endParaRPr kumimoji="1" lang="zh-CN" altLang="en-US" sz="2000" dirty="0"/>
          </a:p>
        </p:txBody>
      </p:sp>
    </p:spTree>
    <p:extLst>
      <p:ext uri="{BB962C8B-B14F-4D97-AF65-F5344CB8AC3E}">
        <p14:creationId xmlns:p14="http://schemas.microsoft.com/office/powerpoint/2010/main" val="575203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技术路线图</a:t>
              </a:r>
            </a:p>
          </p:txBody>
        </p:sp>
      </p:grpSp>
      <p:sp>
        <p:nvSpPr>
          <p:cNvPr id="2" name="Rectangle 2">
            <a:extLst>
              <a:ext uri="{FF2B5EF4-FFF2-40B4-BE49-F238E27FC236}">
                <a16:creationId xmlns:a16="http://schemas.microsoft.com/office/drawing/2014/main" id="{42B81211-FCAE-064D-B8FB-993AB97FDE82}"/>
              </a:ext>
            </a:extLst>
          </p:cNvPr>
          <p:cNvSpPr>
            <a:spLocks noChangeArrowheads="1"/>
          </p:cNvSpPr>
          <p:nvPr/>
        </p:nvSpPr>
        <p:spPr bwMode="auto">
          <a:xfrm>
            <a:off x="3279391" y="-1682"/>
            <a:ext cx="112000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 name="对象 2">
            <a:extLst>
              <a:ext uri="{FF2B5EF4-FFF2-40B4-BE49-F238E27FC236}">
                <a16:creationId xmlns:a16="http://schemas.microsoft.com/office/drawing/2014/main" id="{3311A55A-FB23-AD4D-9514-5FE79495A874}"/>
              </a:ext>
            </a:extLst>
          </p:cNvPr>
          <p:cNvGraphicFramePr>
            <a:graphicFrameLocks noChangeAspect="1"/>
          </p:cNvGraphicFramePr>
          <p:nvPr>
            <p:extLst>
              <p:ext uri="{D42A27DB-BD31-4B8C-83A1-F6EECF244321}">
                <p14:modId xmlns:p14="http://schemas.microsoft.com/office/powerpoint/2010/main" val="3198059195"/>
              </p:ext>
            </p:extLst>
          </p:nvPr>
        </p:nvGraphicFramePr>
        <p:xfrm>
          <a:off x="4256421" y="-2003"/>
          <a:ext cx="4048335" cy="6860003"/>
        </p:xfrm>
        <a:graphic>
          <a:graphicData uri="http://schemas.openxmlformats.org/presentationml/2006/ole">
            <mc:AlternateContent xmlns:mc="http://schemas.openxmlformats.org/markup-compatibility/2006">
              <mc:Choice xmlns:v="urn:schemas-microsoft-com:vml" Requires="v">
                <p:oleObj spid="_x0000_s1052" r:id="rId4" imgW="5461000" imgH="9296400" progId="Visio.Drawing.15">
                  <p:embed/>
                </p:oleObj>
              </mc:Choice>
              <mc:Fallback>
                <p:oleObj r:id="rId4" imgW="5461000" imgH="92964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6421" y="-2003"/>
                        <a:ext cx="4048335" cy="6860003"/>
                      </a:xfrm>
                      <a:prstGeom prst="rect">
                        <a:avLst/>
                      </a:prstGeom>
                      <a:noFill/>
                    </p:spPr>
                  </p:pic>
                </p:oleObj>
              </mc:Fallback>
            </mc:AlternateContent>
          </a:graphicData>
        </a:graphic>
      </p:graphicFrame>
    </p:spTree>
    <p:extLst>
      <p:ext uri="{BB962C8B-B14F-4D97-AF65-F5344CB8AC3E}">
        <p14:creationId xmlns:p14="http://schemas.microsoft.com/office/powerpoint/2010/main" val="2860727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4000821" y="3373743"/>
            <a:ext cx="3908715" cy="1569660"/>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方正兰亭粗黑简体" panose="02000000000000000000" pitchFamily="2" charset="-122"/>
              </a:rPr>
              <a:t>数据获取和预处理</a:t>
            </a:r>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02</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BA9739E-DCC6-7F4A-AC22-D0940787A975}"/>
              </a:ext>
            </a:extLst>
          </p:cNvPr>
          <p:cNvSpPr>
            <a:spLocks noChangeArrowheads="1"/>
          </p:cNvSpPr>
          <p:nvPr/>
        </p:nvSpPr>
        <p:spPr bwMode="auto">
          <a:xfrm>
            <a:off x="0" y="67017"/>
            <a:ext cx="184731" cy="3231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 name="文本框 1">
            <a:extLst>
              <a:ext uri="{FF2B5EF4-FFF2-40B4-BE49-F238E27FC236}">
                <a16:creationId xmlns:a16="http://schemas.microsoft.com/office/drawing/2014/main" id="{BE41DA5C-0900-794B-82B0-5BBF95F2EBA3}"/>
              </a:ext>
            </a:extLst>
          </p:cNvPr>
          <p:cNvSpPr txBox="1"/>
          <p:nvPr/>
        </p:nvSpPr>
        <p:spPr>
          <a:xfrm>
            <a:off x="1492685" y="2120852"/>
            <a:ext cx="9206630" cy="2215991"/>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实验数据来源于江苏无锡长江水质实时监测站，时间范围</a:t>
            </a:r>
            <a:r>
              <a:rPr lang="en-US" altLang="zh-CN" sz="2000" dirty="0">
                <a:solidFill>
                  <a:srgbClr val="FF0000"/>
                </a:solidFill>
                <a:latin typeface="Microsoft YaHei" panose="020B0503020204020204" pitchFamily="34" charset="-122"/>
                <a:ea typeface="Microsoft YaHei" panose="020B0503020204020204" pitchFamily="34" charset="-122"/>
              </a:rPr>
              <a:t>2009.9.1-2017.11.21</a:t>
            </a:r>
            <a:r>
              <a:rPr lang="zh-CN" altLang="zh-CN" sz="2000" dirty="0">
                <a:latin typeface="Microsoft YaHei" panose="020B0503020204020204" pitchFamily="34" charset="-122"/>
                <a:ea typeface="Microsoft YaHei" panose="020B0503020204020204" pitchFamily="34" charset="-122"/>
              </a:rPr>
              <a:t>，监测频率每天一条溶解氧数据，共计</a:t>
            </a:r>
            <a:r>
              <a:rPr lang="en-US" altLang="zh-CN" sz="2000" dirty="0">
                <a:solidFill>
                  <a:srgbClr val="FF0000"/>
                </a:solidFill>
                <a:latin typeface="Microsoft YaHei" panose="020B0503020204020204" pitchFamily="34" charset="-122"/>
                <a:ea typeface="Microsoft YaHei" panose="020B0503020204020204" pitchFamily="34" charset="-122"/>
              </a:rPr>
              <a:t>3000</a:t>
            </a:r>
            <a:r>
              <a:rPr lang="zh-CN" altLang="zh-CN" sz="2000" dirty="0">
                <a:solidFill>
                  <a:srgbClr val="FF0000"/>
                </a:solidFill>
                <a:latin typeface="Microsoft YaHei" panose="020B0503020204020204" pitchFamily="34" charset="-122"/>
                <a:ea typeface="Microsoft YaHei" panose="020B0503020204020204" pitchFamily="34" charset="-122"/>
              </a:rPr>
              <a:t>条数据</a:t>
            </a:r>
            <a:r>
              <a:rPr lang="zh-CN" altLang="zh-CN" sz="2000" dirty="0">
                <a:latin typeface="Microsoft YaHei" panose="020B0503020204020204" pitchFamily="34" charset="-122"/>
                <a:ea typeface="Microsoft YaHei" panose="020B0503020204020204" pitchFamily="34" charset="-122"/>
              </a:rPr>
              <a:t>，单位</a:t>
            </a:r>
            <a:r>
              <a:rPr lang="en-US" altLang="zh-CN" sz="2000" dirty="0">
                <a:latin typeface="Microsoft YaHei" panose="020B0503020204020204" pitchFamily="34" charset="-122"/>
                <a:ea typeface="Microsoft YaHei" panose="020B0503020204020204" pitchFamily="34" charset="-122"/>
              </a:rPr>
              <a:t>mg/L</a:t>
            </a:r>
            <a:r>
              <a:rPr lang="zh-CN" altLang="zh-CN" sz="2000" dirty="0">
                <a:latin typeface="Microsoft YaHei" panose="020B0503020204020204" pitchFamily="34" charset="-122"/>
                <a:ea typeface="Microsoft YaHei" panose="020B0503020204020204" pitchFamily="34" charset="-122"/>
              </a:rPr>
              <a:t>，采集的数据主要是耗氧量（</a:t>
            </a:r>
            <a:r>
              <a:rPr lang="en-US" altLang="zh-CN" sz="2000" dirty="0">
                <a:latin typeface="Microsoft YaHei" panose="020B0503020204020204" pitchFamily="34" charset="-122"/>
                <a:ea typeface="Microsoft YaHei" panose="020B0503020204020204" pitchFamily="34" charset="-122"/>
              </a:rPr>
              <a:t>Oxygen Consumption</a:t>
            </a:r>
            <a:r>
              <a:rPr lang="zh-CN" altLang="zh-CN" sz="2000" dirty="0">
                <a:latin typeface="Microsoft YaHei" panose="020B0503020204020204" pitchFamily="34" charset="-122"/>
                <a:ea typeface="Microsoft YaHei" panose="020B0503020204020204" pitchFamily="34" charset="-122"/>
              </a:rPr>
              <a:t>）、氨氮化合物（</a:t>
            </a:r>
            <a:r>
              <a:rPr lang="en-US" altLang="zh-CN" sz="2000" dirty="0">
                <a:latin typeface="Microsoft YaHei" panose="020B0503020204020204" pitchFamily="34" charset="-122"/>
                <a:ea typeface="Microsoft YaHei" panose="020B0503020204020204" pitchFamily="34" charset="-122"/>
              </a:rPr>
              <a:t>Ammonia Nitrogen</a:t>
            </a:r>
            <a:r>
              <a:rPr lang="zh-CN" altLang="zh-CN" sz="2000" dirty="0">
                <a:latin typeface="Microsoft YaHei" panose="020B0503020204020204" pitchFamily="34" charset="-122"/>
                <a:ea typeface="Microsoft YaHei" panose="020B0503020204020204" pitchFamily="34" charset="-122"/>
              </a:rPr>
              <a:t>）、酸碱度（</a:t>
            </a:r>
            <a:r>
              <a:rPr lang="en-US" altLang="zh-CN" sz="2000" dirty="0">
                <a:latin typeface="Microsoft YaHei" panose="020B0503020204020204" pitchFamily="34" charset="-122"/>
                <a:ea typeface="Microsoft YaHei" panose="020B0503020204020204" pitchFamily="34" charset="-122"/>
              </a:rPr>
              <a:t>pH</a:t>
            </a:r>
            <a:r>
              <a:rPr lang="zh-CN" altLang="zh-CN" sz="2000" dirty="0">
                <a:latin typeface="Microsoft YaHei" panose="020B0503020204020204" pitchFamily="34" charset="-122"/>
                <a:ea typeface="Microsoft YaHei" panose="020B0503020204020204" pitchFamily="34" charset="-122"/>
              </a:rPr>
              <a:t>）、溶解氧（</a:t>
            </a:r>
            <a:r>
              <a:rPr lang="en-US" altLang="zh-CN" sz="2000" dirty="0">
                <a:latin typeface="Microsoft YaHei" panose="020B0503020204020204" pitchFamily="34" charset="-122"/>
                <a:ea typeface="Microsoft YaHei" panose="020B0503020204020204" pitchFamily="34" charset="-122"/>
              </a:rPr>
              <a:t>Dissolved Oxygen</a:t>
            </a:r>
            <a:r>
              <a:rPr lang="zh-CN" altLang="zh-CN" sz="2000" dirty="0">
                <a:latin typeface="Microsoft YaHei" panose="020B0503020204020204" pitchFamily="34" charset="-122"/>
                <a:ea typeface="Microsoft YaHei" panose="020B0503020204020204" pitchFamily="34" charset="-122"/>
              </a:rPr>
              <a:t>）。</a:t>
            </a:r>
          </a:p>
          <a:p>
            <a:endParaRPr kumimoji="1" lang="zh-CN" altLang="en-US" dirty="0"/>
          </a:p>
        </p:txBody>
      </p:sp>
      <p:grpSp>
        <p:nvGrpSpPr>
          <p:cNvPr id="10" name="组合 9">
            <a:extLst>
              <a:ext uri="{FF2B5EF4-FFF2-40B4-BE49-F238E27FC236}">
                <a16:creationId xmlns:a16="http://schemas.microsoft.com/office/drawing/2014/main" id="{59BFBA1A-57DF-764E-9D31-09A188B12056}"/>
              </a:ext>
            </a:extLst>
          </p:cNvPr>
          <p:cNvGrpSpPr/>
          <p:nvPr/>
        </p:nvGrpSpPr>
        <p:grpSpPr>
          <a:xfrm>
            <a:off x="-458819" y="-764880"/>
            <a:ext cx="4884403" cy="2080299"/>
            <a:chOff x="-483871" y="-795874"/>
            <a:chExt cx="4884403" cy="2080299"/>
          </a:xfrm>
        </p:grpSpPr>
        <p:pic>
          <p:nvPicPr>
            <p:cNvPr id="11" name="图片 10">
              <a:extLst>
                <a:ext uri="{FF2B5EF4-FFF2-40B4-BE49-F238E27FC236}">
                  <a16:creationId xmlns:a16="http://schemas.microsoft.com/office/drawing/2014/main" id="{064E3F43-E029-7C4C-8DE2-0A9D18B72671}"/>
                </a:ext>
              </a:extLst>
            </p:cNvPr>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2" name="文本框 11">
              <a:extLst>
                <a:ext uri="{FF2B5EF4-FFF2-40B4-BE49-F238E27FC236}">
                  <a16:creationId xmlns:a16="http://schemas.microsoft.com/office/drawing/2014/main" id="{A0808A64-1EDA-654A-BC73-B8C002A2F466}"/>
                </a:ext>
              </a:extLst>
            </p:cNvPr>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数据获取</a:t>
              </a:r>
            </a:p>
          </p:txBody>
        </p:sp>
      </p:grpSp>
    </p:spTree>
    <p:extLst>
      <p:ext uri="{BB962C8B-B14F-4D97-AF65-F5344CB8AC3E}">
        <p14:creationId xmlns:p14="http://schemas.microsoft.com/office/powerpoint/2010/main" val="3219604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7576" t="62621" r="53171"/>
          <a:stretch>
            <a:fillRect/>
          </a:stretch>
        </p:blipFill>
        <p:spPr>
          <a:xfrm rot="16200000">
            <a:off x="-499163" y="484645"/>
            <a:ext cx="6872517" cy="5874192"/>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17" name="文本框 16"/>
          <p:cNvSpPr txBox="1"/>
          <p:nvPr/>
        </p:nvSpPr>
        <p:spPr>
          <a:xfrm>
            <a:off x="1935576" y="4011276"/>
            <a:ext cx="1997796" cy="461665"/>
          </a:xfrm>
          <a:prstGeom prst="rect">
            <a:avLst/>
          </a:prstGeom>
          <a:noFill/>
        </p:spPr>
        <p:txBody>
          <a:bodyPr wrap="square" rtlCol="0">
            <a:spAutoFit/>
          </a:bodyPr>
          <a:lstStyle/>
          <a:p>
            <a:pPr algn="dist"/>
            <a:r>
              <a:rPr lang="en-US" altLang="zh-CN" sz="2400" dirty="0">
                <a:latin typeface="造字工房悦黑体验版纤细体" pitchFamily="50" charset="-122"/>
                <a:ea typeface="造字工房悦黑体验版纤细体" pitchFamily="50" charset="-122"/>
              </a:rPr>
              <a:t>CONTENTS</a:t>
            </a:r>
            <a:endParaRPr lang="zh-CN" altLang="en-US" sz="2400" dirty="0">
              <a:latin typeface="造字工房悦黑体验版纤细体" pitchFamily="50" charset="-122"/>
              <a:ea typeface="造字工房悦黑体验版纤细体" pitchFamily="50" charset="-122"/>
            </a:endParaRPr>
          </a:p>
        </p:txBody>
      </p:sp>
      <p:sp>
        <p:nvSpPr>
          <p:cNvPr id="19" name="文本框 18"/>
          <p:cNvSpPr txBox="1"/>
          <p:nvPr/>
        </p:nvSpPr>
        <p:spPr>
          <a:xfrm>
            <a:off x="1807028" y="2799933"/>
            <a:ext cx="2540000" cy="1323439"/>
          </a:xfrm>
          <a:prstGeom prst="rect">
            <a:avLst/>
          </a:prstGeom>
          <a:noFill/>
        </p:spPr>
        <p:txBody>
          <a:bodyPr wrap="square" rtlCol="0">
            <a:spAutoFit/>
          </a:bodyPr>
          <a:lstStyle/>
          <a:p>
            <a:r>
              <a:rPr lang="zh-CN" altLang="en-US" sz="8000" dirty="0">
                <a:latin typeface="方正兰亭粗黑简体" panose="02000000000000000000" pitchFamily="2" charset="-122"/>
                <a:ea typeface="方正兰亭粗黑简体" panose="02000000000000000000" pitchFamily="2" charset="-122"/>
              </a:rPr>
              <a:t>目录</a:t>
            </a:r>
          </a:p>
        </p:txBody>
      </p:sp>
      <p:sp>
        <p:nvSpPr>
          <p:cNvPr id="20" name="文本框 19"/>
          <p:cNvSpPr txBox="1"/>
          <p:nvPr/>
        </p:nvSpPr>
        <p:spPr>
          <a:xfrm>
            <a:off x="6327563" y="797039"/>
            <a:ext cx="3969028"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4" action="ppaction://hlinksldjump">
                  <a:extLst>
                    <a:ext uri="{A12FA001-AC4F-418D-AE19-62706E023703}">
                      <ahyp:hlinkClr xmlns:ahyp="http://schemas.microsoft.com/office/drawing/2018/hyperlinkcolor" val="tx"/>
                    </a:ext>
                  </a:extLst>
                </a:hlinkClick>
              </a:rPr>
              <a:t>1</a:t>
            </a:r>
            <a:r>
              <a:rPr lang="zh-CN" altLang="en-US" sz="3200" dirty="0">
                <a:latin typeface="方正兰亭粗黑简体" panose="02000000000000000000" pitchFamily="2" charset="-122"/>
                <a:ea typeface="方正兰亭粗黑简体" panose="02000000000000000000" pitchFamily="2" charset="-122"/>
                <a:hlinkClick r:id="rId4" action="ppaction://hlinksldjump">
                  <a:extLst>
                    <a:ext uri="{A12FA001-AC4F-418D-AE19-62706E023703}">
                      <ahyp:hlinkClr xmlns:ahyp="http://schemas.microsoft.com/office/drawing/2018/hyperlinkcolor" val="tx"/>
                    </a:ext>
                  </a:extLst>
                </a:hlinkClick>
              </a:rPr>
              <a:t>、绪  论</a:t>
            </a:r>
            <a:endParaRPr lang="zh-CN" altLang="en-US" sz="3200" dirty="0">
              <a:latin typeface="造字工房悦黑体验版纤细体" pitchFamily="50" charset="-122"/>
              <a:ea typeface="造字工房悦黑体验版纤细体" pitchFamily="50" charset="-122"/>
            </a:endParaRPr>
          </a:p>
        </p:txBody>
      </p:sp>
      <p:sp>
        <p:nvSpPr>
          <p:cNvPr id="21" name="文本框 20"/>
          <p:cNvSpPr txBox="1"/>
          <p:nvPr/>
        </p:nvSpPr>
        <p:spPr>
          <a:xfrm>
            <a:off x="6318968" y="1573205"/>
            <a:ext cx="4669598"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5" action="ppaction://hlinksldjump">
                  <a:extLst>
                    <a:ext uri="{A12FA001-AC4F-418D-AE19-62706E023703}">
                      <ahyp:hlinkClr xmlns:ahyp="http://schemas.microsoft.com/office/drawing/2018/hyperlinkcolor" val="tx"/>
                    </a:ext>
                  </a:extLst>
                </a:hlinkClick>
              </a:rPr>
              <a:t>2</a:t>
            </a:r>
            <a:r>
              <a:rPr lang="zh-CN" altLang="en-US" sz="3200" dirty="0">
                <a:latin typeface="方正兰亭粗黑简体" panose="02000000000000000000" pitchFamily="2" charset="-122"/>
                <a:ea typeface="方正兰亭粗黑简体" panose="02000000000000000000" pitchFamily="2" charset="-122"/>
                <a:hlinkClick r:id="rId5" action="ppaction://hlinksldjump">
                  <a:extLst>
                    <a:ext uri="{A12FA001-AC4F-418D-AE19-62706E023703}">
                      <ahyp:hlinkClr xmlns:ahyp="http://schemas.microsoft.com/office/drawing/2018/hyperlinkcolor" val="tx"/>
                    </a:ext>
                  </a:extLst>
                </a:hlinkClick>
              </a:rPr>
              <a:t>、数据获取和预处理</a:t>
            </a:r>
            <a:endParaRPr lang="zh-CN" altLang="en-US" sz="3200" dirty="0">
              <a:latin typeface="造字工房悦黑体验版纤细体" pitchFamily="50" charset="-122"/>
              <a:ea typeface="造字工房悦黑体验版纤细体" pitchFamily="50" charset="-122"/>
            </a:endParaRPr>
          </a:p>
        </p:txBody>
      </p:sp>
      <p:sp>
        <p:nvSpPr>
          <p:cNvPr id="22" name="文本框 21"/>
          <p:cNvSpPr txBox="1"/>
          <p:nvPr/>
        </p:nvSpPr>
        <p:spPr>
          <a:xfrm>
            <a:off x="6321444" y="2372449"/>
            <a:ext cx="5581521" cy="1569660"/>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3</a:t>
            </a:r>
            <a:r>
              <a:rPr lang="zh-CN" altLang="en-US" sz="3200" dirty="0">
                <a:latin typeface="方正兰亭粗黑简体" panose="02000000000000000000" pitchFamily="2" charset="-122"/>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a:t>
            </a:r>
            <a:r>
              <a:rPr lang="zh-CN"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基于</a:t>
            </a:r>
            <a:r>
              <a:rPr lang="en-US"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EEMD-LSTM</a:t>
            </a:r>
            <a:r>
              <a:rPr lang="zh-CN" altLang="zh-CN" sz="3200" dirty="0">
                <a:ea typeface="方正兰亭粗黑简体" panose="02000000000000000000" pitchFamily="2" charset="-122"/>
                <a:hlinkClick r:id="rId6" action="ppaction://hlinksldjump">
                  <a:extLst>
                    <a:ext uri="{A12FA001-AC4F-418D-AE19-62706E023703}">
                      <ahyp:hlinkClr xmlns:ahyp="http://schemas.microsoft.com/office/drawing/2018/hyperlinkcolor" val="tx"/>
                    </a:ext>
                  </a:extLst>
                </a:hlinkClick>
              </a:rPr>
              <a:t>的算法设计与模型实现</a:t>
            </a:r>
            <a:endParaRPr lang="zh-CN" altLang="zh-CN" sz="3200" dirty="0">
              <a:ea typeface="方正兰亭粗黑简体" panose="02000000000000000000" pitchFamily="2" charset="-122"/>
            </a:endParaRPr>
          </a:p>
          <a:p>
            <a:endParaRPr lang="zh-CN" altLang="en-US" sz="3200" dirty="0">
              <a:latin typeface="造字工房悦黑体验版纤细体" pitchFamily="50" charset="-122"/>
              <a:ea typeface="造字工房悦黑体验版纤细体" pitchFamily="50" charset="-122"/>
            </a:endParaRPr>
          </a:p>
        </p:txBody>
      </p:sp>
      <p:sp>
        <p:nvSpPr>
          <p:cNvPr id="23" name="文本框 22"/>
          <p:cNvSpPr txBox="1"/>
          <p:nvPr/>
        </p:nvSpPr>
        <p:spPr>
          <a:xfrm>
            <a:off x="6316046" y="3657333"/>
            <a:ext cx="5334671" cy="1077218"/>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7" action="ppaction://hlinksldjump">
                  <a:extLst>
                    <a:ext uri="{A12FA001-AC4F-418D-AE19-62706E023703}">
                      <ahyp:hlinkClr xmlns:ahyp="http://schemas.microsoft.com/office/drawing/2018/hyperlinkcolor" val="tx"/>
                    </a:ext>
                  </a:extLst>
                </a:hlinkClick>
              </a:rPr>
              <a:t>4</a:t>
            </a:r>
            <a:r>
              <a:rPr lang="zh-CN" altLang="en-US" sz="3200" dirty="0">
                <a:latin typeface="方正兰亭粗黑简体" panose="02000000000000000000" pitchFamily="2" charset="-122"/>
                <a:ea typeface="方正兰亭粗黑简体" panose="02000000000000000000" pitchFamily="2" charset="-122"/>
                <a:hlinkClick r:id="rId7" action="ppaction://hlinksldjump">
                  <a:extLst>
                    <a:ext uri="{A12FA001-AC4F-418D-AE19-62706E023703}">
                      <ahyp:hlinkClr xmlns:ahyp="http://schemas.microsoft.com/office/drawing/2018/hyperlinkcolor" val="tx"/>
                    </a:ext>
                  </a:extLst>
                </a:hlinkClick>
              </a:rPr>
              <a:t>、</a:t>
            </a:r>
            <a:r>
              <a:rPr lang="zh-CN" altLang="zh-CN" sz="3200" dirty="0">
                <a:hlinkClick r:id="rId7" action="ppaction://hlinksldjump">
                  <a:extLst>
                    <a:ext uri="{A12FA001-AC4F-418D-AE19-62706E023703}">
                      <ahyp:hlinkClr xmlns:ahyp="http://schemas.microsoft.com/office/drawing/2018/hyperlinkcolor" val="tx"/>
                    </a:ext>
                  </a:extLst>
                </a:hlinkClick>
              </a:rPr>
              <a:t>溶解氧分析预测</a:t>
            </a:r>
            <a:r>
              <a:rPr lang="en-US" altLang="zh-CN" sz="3200" dirty="0">
                <a:hlinkClick r:id="rId7" action="ppaction://hlinksldjump">
                  <a:extLst>
                    <a:ext uri="{A12FA001-AC4F-418D-AE19-62706E023703}">
                      <ahyp:hlinkClr xmlns:ahyp="http://schemas.microsoft.com/office/drawing/2018/hyperlinkcolor" val="tx"/>
                    </a:ext>
                  </a:extLst>
                </a:hlinkClick>
              </a:rPr>
              <a:t>APP</a:t>
            </a:r>
            <a:r>
              <a:rPr lang="zh-CN" altLang="en-US" sz="3200" dirty="0">
                <a:hlinkClick r:id="rId7" action="ppaction://hlinksldjump">
                  <a:extLst>
                    <a:ext uri="{A12FA001-AC4F-418D-AE19-62706E023703}">
                      <ahyp:hlinkClr xmlns:ahyp="http://schemas.microsoft.com/office/drawing/2018/hyperlinkcolor" val="tx"/>
                    </a:ext>
                  </a:extLst>
                </a:hlinkClick>
              </a:rPr>
              <a:t>的设          计与实现</a:t>
            </a:r>
            <a:endParaRPr lang="zh-CN" altLang="en-US" sz="3200" dirty="0">
              <a:latin typeface="造字工房悦黑体验版纤细体" pitchFamily="50" charset="-122"/>
              <a:ea typeface="造字工房悦黑体验版纤细体" pitchFamily="50" charset="-122"/>
            </a:endParaRPr>
          </a:p>
        </p:txBody>
      </p:sp>
      <p:sp>
        <p:nvSpPr>
          <p:cNvPr id="9" name="文本框 8">
            <a:extLst>
              <a:ext uri="{FF2B5EF4-FFF2-40B4-BE49-F238E27FC236}">
                <a16:creationId xmlns:a16="http://schemas.microsoft.com/office/drawing/2014/main" id="{CB1FDBBE-DD4A-B14E-B56B-EBA0058AC6D7}"/>
              </a:ext>
            </a:extLst>
          </p:cNvPr>
          <p:cNvSpPr txBox="1"/>
          <p:nvPr/>
        </p:nvSpPr>
        <p:spPr>
          <a:xfrm>
            <a:off x="6327563" y="4902853"/>
            <a:ext cx="3980545"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rId8" action="ppaction://hlinksldjump">
                  <a:extLst>
                    <a:ext uri="{A12FA001-AC4F-418D-AE19-62706E023703}">
                      <ahyp:hlinkClr xmlns:ahyp="http://schemas.microsoft.com/office/drawing/2018/hyperlinkcolor" val="tx"/>
                    </a:ext>
                  </a:extLst>
                </a:hlinkClick>
              </a:rPr>
              <a:t>5</a:t>
            </a:r>
            <a:r>
              <a:rPr lang="zh-CN" altLang="en-US" sz="3200" dirty="0">
                <a:latin typeface="方正兰亭粗黑简体" panose="02000000000000000000" pitchFamily="2" charset="-122"/>
                <a:ea typeface="方正兰亭粗黑简体" panose="02000000000000000000" pitchFamily="2" charset="-122"/>
                <a:hlinkClick r:id="rId8" action="ppaction://hlinksldjump">
                  <a:extLst>
                    <a:ext uri="{A12FA001-AC4F-418D-AE19-62706E023703}">
                      <ahyp:hlinkClr xmlns:ahyp="http://schemas.microsoft.com/office/drawing/2018/hyperlinkcolor" val="tx"/>
                    </a:ext>
                  </a:extLst>
                </a:hlinkClick>
              </a:rPr>
              <a:t>、</a:t>
            </a:r>
            <a:r>
              <a:rPr lang="zh-CN" altLang="en-US" sz="3200" dirty="0">
                <a:hlinkClick r:id="rId8" action="ppaction://hlinksldjump">
                  <a:extLst>
                    <a:ext uri="{A12FA001-AC4F-418D-AE19-62706E023703}">
                      <ahyp:hlinkClr xmlns:ahyp="http://schemas.microsoft.com/office/drawing/2018/hyperlinkcolor" val="tx"/>
                    </a:ext>
                  </a:extLst>
                </a:hlinkClick>
              </a:rPr>
              <a:t>总结和展望</a:t>
            </a:r>
            <a:endParaRPr lang="zh-CN" altLang="en-US" sz="3200" dirty="0">
              <a:latin typeface="造字工房悦黑体验版纤细体" pitchFamily="50" charset="-122"/>
              <a:ea typeface="造字工房悦黑体验版纤细体" pitchFamily="50" charset="-122"/>
            </a:endParaRPr>
          </a:p>
        </p:txBody>
      </p:sp>
      <p:sp>
        <p:nvSpPr>
          <p:cNvPr id="10" name="文本框 9">
            <a:extLst>
              <a:ext uri="{FF2B5EF4-FFF2-40B4-BE49-F238E27FC236}">
                <a16:creationId xmlns:a16="http://schemas.microsoft.com/office/drawing/2014/main" id="{A817350E-479E-304D-97A6-E3876A4A2AB0}"/>
              </a:ext>
            </a:extLst>
          </p:cNvPr>
          <p:cNvSpPr txBox="1"/>
          <p:nvPr/>
        </p:nvSpPr>
        <p:spPr>
          <a:xfrm>
            <a:off x="6327563" y="5655930"/>
            <a:ext cx="3980545" cy="584775"/>
          </a:xfrm>
          <a:prstGeom prst="rect">
            <a:avLst/>
          </a:prstGeom>
          <a:noFill/>
        </p:spPr>
        <p:txBody>
          <a:bodyPr wrap="square" rtlCol="0">
            <a:spAutoFit/>
          </a:bodyPr>
          <a:lstStyle/>
          <a:p>
            <a:r>
              <a:rPr lang="en-US" altLang="zh-CN" sz="3200" dirty="0">
                <a:latin typeface="方正兰亭粗黑简体" panose="02000000000000000000" pitchFamily="2" charset="-122"/>
                <a:ea typeface="方正兰亭粗黑简体" panose="02000000000000000000" pitchFamily="2" charset="-122"/>
                <a:hlinkClick r:id="" action="ppaction://hlinkshowjump?jump=lastslide">
                  <a:extLst>
                    <a:ext uri="{A12FA001-AC4F-418D-AE19-62706E023703}">
                      <ahyp:hlinkClr xmlns:ahyp="http://schemas.microsoft.com/office/drawing/2018/hyperlinkcolor" val="tx"/>
                    </a:ext>
                  </a:extLst>
                </a:hlinkClick>
              </a:rPr>
              <a:t>6</a:t>
            </a:r>
            <a:r>
              <a:rPr lang="zh-CN" altLang="en-US" sz="3200" dirty="0">
                <a:latin typeface="方正兰亭粗黑简体" panose="02000000000000000000" pitchFamily="2" charset="-122"/>
                <a:ea typeface="方正兰亭粗黑简体" panose="02000000000000000000" pitchFamily="2" charset="-122"/>
                <a:hlinkClick r:id="" action="ppaction://hlinkshowjump?jump=lastslide">
                  <a:extLst>
                    <a:ext uri="{A12FA001-AC4F-418D-AE19-62706E023703}">
                      <ahyp:hlinkClr xmlns:ahyp="http://schemas.microsoft.com/office/drawing/2018/hyperlinkcolor" val="tx"/>
                    </a:ext>
                  </a:extLst>
                </a:hlinkClick>
              </a:rPr>
              <a:t>、致  谢</a:t>
            </a:r>
            <a:endParaRPr lang="zh-CN" altLang="en-US" sz="3200" dirty="0">
              <a:latin typeface="造字工房悦黑体验版纤细体" pitchFamily="50" charset="-122"/>
              <a:ea typeface="造字工房悦黑体验版纤细体" pitchFamily="50" charset="-122"/>
            </a:endParaRPr>
          </a:p>
        </p:txBody>
      </p:sp>
    </p:spTree>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BA9739E-DCC6-7F4A-AC22-D0940787A975}"/>
              </a:ext>
            </a:extLst>
          </p:cNvPr>
          <p:cNvSpPr>
            <a:spLocks noChangeArrowheads="1"/>
          </p:cNvSpPr>
          <p:nvPr/>
        </p:nvSpPr>
        <p:spPr bwMode="auto">
          <a:xfrm>
            <a:off x="0" y="67017"/>
            <a:ext cx="184731" cy="3231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文本框 14">
            <a:extLst>
              <a:ext uri="{FF2B5EF4-FFF2-40B4-BE49-F238E27FC236}">
                <a16:creationId xmlns:a16="http://schemas.microsoft.com/office/drawing/2014/main" id="{AAEA291A-3DC3-084B-B0E6-0502283B5753}"/>
              </a:ext>
            </a:extLst>
          </p:cNvPr>
          <p:cNvSpPr txBox="1"/>
          <p:nvPr/>
        </p:nvSpPr>
        <p:spPr>
          <a:xfrm>
            <a:off x="989556" y="1640910"/>
            <a:ext cx="7359707" cy="923330"/>
          </a:xfrm>
          <a:prstGeom prst="rect">
            <a:avLst/>
          </a:prstGeom>
          <a:noFill/>
        </p:spPr>
        <p:txBody>
          <a:bodyPr wrap="none" rtlCol="0">
            <a:spAutoFit/>
          </a:bodyPr>
          <a:lstStyle/>
          <a:p>
            <a:r>
              <a:rPr lang="zh-CN" altLang="zh-CN" dirty="0">
                <a:latin typeface="Microsoft YaHei" panose="020B0503020204020204" pitchFamily="34" charset="-122"/>
                <a:ea typeface="Microsoft YaHei" panose="020B0503020204020204" pitchFamily="34" charset="-122"/>
              </a:rPr>
              <a:t>利用已有</a:t>
            </a:r>
            <a:r>
              <a:rPr lang="en-US" altLang="zh-CN" dirty="0">
                <a:latin typeface="Microsoft YaHei" panose="020B0503020204020204" pitchFamily="34" charset="-122"/>
                <a:ea typeface="Microsoft YaHei" panose="020B0503020204020204" pitchFamily="34" charset="-122"/>
              </a:rPr>
              <a:t>3000</a:t>
            </a:r>
            <a:r>
              <a:rPr lang="zh-CN" altLang="zh-CN" dirty="0">
                <a:latin typeface="Microsoft YaHei" panose="020B0503020204020204" pitchFamily="34" charset="-122"/>
                <a:ea typeface="Microsoft YaHei" panose="020B0503020204020204" pitchFamily="34" charset="-122"/>
              </a:rPr>
              <a:t>份无锡长江监测站的溶解氧数据</a:t>
            </a:r>
            <a:r>
              <a:rPr lang="zh-CN" altLang="en-US" dirty="0">
                <a:latin typeface="Microsoft YaHei" panose="020B0503020204020204" pitchFamily="34" charset="-122"/>
                <a:ea typeface="Microsoft YaHei" panose="020B0503020204020204" pitchFamily="34" charset="-122"/>
              </a:rPr>
              <a:t>，绘制分布图（左）：</a:t>
            </a:r>
            <a:endParaRPr lang="en-US" altLang="zh-CN" dirty="0">
              <a:latin typeface="Microsoft YaHei" panose="020B0503020204020204" pitchFamily="34" charset="-122"/>
              <a:ea typeface="Microsoft YaHei" panose="020B0503020204020204" pitchFamily="34" charset="-122"/>
            </a:endParaRPr>
          </a:p>
          <a:p>
            <a:endParaRPr lang="en-US" altLang="zh-CN" dirty="0">
              <a:latin typeface="Microsoft YaHei" panose="020B0503020204020204" pitchFamily="34" charset="-122"/>
              <a:ea typeface="Microsoft YaHei" panose="020B0503020204020204" pitchFamily="34" charset="-122"/>
            </a:endParaRPr>
          </a:p>
          <a:p>
            <a:endParaRPr lang="zh-CN" altLang="en-US" dirty="0">
              <a:latin typeface="Microsoft YaHei" panose="020B0503020204020204" pitchFamily="34" charset="-122"/>
              <a:ea typeface="Microsoft YaHei" panose="020B0503020204020204" pitchFamily="34" charset="-122"/>
            </a:endParaRPr>
          </a:p>
        </p:txBody>
      </p:sp>
      <p:sp>
        <p:nvSpPr>
          <p:cNvPr id="16" name="文本框 15">
            <a:extLst>
              <a:ext uri="{FF2B5EF4-FFF2-40B4-BE49-F238E27FC236}">
                <a16:creationId xmlns:a16="http://schemas.microsoft.com/office/drawing/2014/main" id="{D0CF4D6E-63DF-9541-B75D-51EE767A18D0}"/>
              </a:ext>
            </a:extLst>
          </p:cNvPr>
          <p:cNvSpPr txBox="1"/>
          <p:nvPr/>
        </p:nvSpPr>
        <p:spPr>
          <a:xfrm>
            <a:off x="989556" y="4817748"/>
            <a:ext cx="2723823" cy="369332"/>
          </a:xfrm>
          <a:prstGeom prst="rect">
            <a:avLst/>
          </a:prstGeom>
          <a:noFill/>
        </p:spPr>
        <p:txBody>
          <a:bodyPr wrap="none" rtlCol="0">
            <a:spAutoFit/>
          </a:bodyPr>
          <a:lstStyle/>
          <a:p>
            <a:r>
              <a:rPr lang="zh-CN" altLang="zh-CN" dirty="0">
                <a:latin typeface="Microsoft YaHei" panose="020B0503020204020204" pitchFamily="34" charset="-122"/>
                <a:ea typeface="Microsoft YaHei" panose="020B0503020204020204" pitchFamily="34" charset="-122"/>
              </a:rPr>
              <a:t>归一化后的结果</a:t>
            </a:r>
            <a:r>
              <a:rPr lang="zh-CN" altLang="en-US" dirty="0">
                <a:latin typeface="Microsoft YaHei" panose="020B0503020204020204" pitchFamily="34" charset="-122"/>
                <a:ea typeface="Microsoft YaHei" panose="020B0503020204020204" pitchFamily="34" charset="-122"/>
              </a:rPr>
              <a:t>（上右）</a:t>
            </a:r>
            <a:endParaRPr kumimoji="1" lang="zh-CN" altLang="en-US"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0D7ADBD5-EBBF-524B-BB26-4C5AF199F068}"/>
              </a:ext>
            </a:extLst>
          </p:cNvPr>
          <p:cNvSpPr txBox="1"/>
          <p:nvPr/>
        </p:nvSpPr>
        <p:spPr>
          <a:xfrm>
            <a:off x="987833" y="5556988"/>
            <a:ext cx="10594567" cy="707886"/>
          </a:xfrm>
          <a:prstGeom prst="rect">
            <a:avLst/>
          </a:prstGeom>
          <a:noFill/>
        </p:spPr>
        <p:txBody>
          <a:bodyPr wrap="none" rtlCol="0">
            <a:spAutoFit/>
          </a:bodyPr>
          <a:lstStyle/>
          <a:p>
            <a:r>
              <a:rPr lang="zh-CN" altLang="en-US" sz="2000" dirty="0">
                <a:latin typeface="Microsoft YaHei" panose="020B0503020204020204" pitchFamily="34" charset="-122"/>
                <a:ea typeface="Microsoft YaHei" panose="020B0503020204020204" pitchFamily="34" charset="-122"/>
              </a:rPr>
              <a:t>由于数据没有空缺、</a:t>
            </a:r>
            <a:r>
              <a:rPr lang="en-US" altLang="zh-CN" sz="2000" dirty="0">
                <a:latin typeface="Microsoft YaHei" panose="020B0503020204020204" pitchFamily="34" charset="-122"/>
                <a:ea typeface="Microsoft YaHei" panose="020B0503020204020204" pitchFamily="34" charset="-122"/>
              </a:rPr>
              <a:t>0</a:t>
            </a:r>
            <a:r>
              <a:rPr lang="zh-CN" altLang="en-US" sz="2000" dirty="0">
                <a:latin typeface="Microsoft YaHei" panose="020B0503020204020204" pitchFamily="34" charset="-122"/>
                <a:ea typeface="Microsoft YaHei" panose="020B0503020204020204" pitchFamily="34" charset="-122"/>
              </a:rPr>
              <a:t>数据的情况，不需要进行插值处理，因此异常检测工作成为了预处理的</a:t>
            </a:r>
            <a:endParaRPr lang="en-US" altLang="zh-CN" sz="2000" dirty="0">
              <a:latin typeface="Microsoft YaHei" panose="020B0503020204020204" pitchFamily="34" charset="-122"/>
              <a:ea typeface="Microsoft YaHei" panose="020B0503020204020204" pitchFamily="34" charset="-122"/>
            </a:endParaRPr>
          </a:p>
          <a:p>
            <a:r>
              <a:rPr lang="zh-CN" altLang="en-US" sz="2000" dirty="0">
                <a:latin typeface="Microsoft YaHei" panose="020B0503020204020204" pitchFamily="34" charset="-122"/>
                <a:ea typeface="Microsoft YaHei" panose="020B0503020204020204" pitchFamily="34" charset="-122"/>
              </a:rPr>
              <a:t>主要考虑内容。</a:t>
            </a:r>
            <a:endParaRPr lang="en-US" altLang="zh-CN" sz="2000" dirty="0">
              <a:latin typeface="Microsoft YaHei" panose="020B0503020204020204" pitchFamily="34" charset="-122"/>
              <a:ea typeface="Microsoft YaHei" panose="020B0503020204020204" pitchFamily="34" charset="-122"/>
            </a:endParaRPr>
          </a:p>
        </p:txBody>
      </p:sp>
      <p:pic>
        <p:nvPicPr>
          <p:cNvPr id="11" name="图片 10">
            <a:extLst>
              <a:ext uri="{FF2B5EF4-FFF2-40B4-BE49-F238E27FC236}">
                <a16:creationId xmlns:a16="http://schemas.microsoft.com/office/drawing/2014/main" id="{EF5DC061-B068-9649-8C1D-A0ABAA38092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1831" y="1990090"/>
            <a:ext cx="5755640" cy="2877820"/>
          </a:xfrm>
          <a:prstGeom prst="rect">
            <a:avLst/>
          </a:prstGeom>
        </p:spPr>
      </p:pic>
      <p:pic>
        <p:nvPicPr>
          <p:cNvPr id="12" name="图片 11">
            <a:extLst>
              <a:ext uri="{FF2B5EF4-FFF2-40B4-BE49-F238E27FC236}">
                <a16:creationId xmlns:a16="http://schemas.microsoft.com/office/drawing/2014/main" id="{71934BB8-BC5B-9E49-98AD-9E3DBE10090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919168" y="1986901"/>
            <a:ext cx="5755640" cy="2877820"/>
          </a:xfrm>
          <a:prstGeom prst="rect">
            <a:avLst/>
          </a:prstGeom>
        </p:spPr>
      </p:pic>
      <p:grpSp>
        <p:nvGrpSpPr>
          <p:cNvPr id="18" name="组合 17">
            <a:extLst>
              <a:ext uri="{FF2B5EF4-FFF2-40B4-BE49-F238E27FC236}">
                <a16:creationId xmlns:a16="http://schemas.microsoft.com/office/drawing/2014/main" id="{58EA8E09-54C7-BB40-9634-C6A38CE6106C}"/>
              </a:ext>
            </a:extLst>
          </p:cNvPr>
          <p:cNvGrpSpPr/>
          <p:nvPr/>
        </p:nvGrpSpPr>
        <p:grpSpPr>
          <a:xfrm>
            <a:off x="-458819" y="-764880"/>
            <a:ext cx="4884403" cy="2080299"/>
            <a:chOff x="-483871" y="-795874"/>
            <a:chExt cx="4884403" cy="2080299"/>
          </a:xfrm>
        </p:grpSpPr>
        <p:pic>
          <p:nvPicPr>
            <p:cNvPr id="19" name="图片 18">
              <a:extLst>
                <a:ext uri="{FF2B5EF4-FFF2-40B4-BE49-F238E27FC236}">
                  <a16:creationId xmlns:a16="http://schemas.microsoft.com/office/drawing/2014/main" id="{57D46B7D-C4A6-4C4E-B774-1C1EB6DF71CC}"/>
                </a:ext>
              </a:extLst>
            </p:cNvPr>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20" name="文本框 19">
              <a:extLst>
                <a:ext uri="{FF2B5EF4-FFF2-40B4-BE49-F238E27FC236}">
                  <a16:creationId xmlns:a16="http://schemas.microsoft.com/office/drawing/2014/main" id="{8EE73F8F-CA84-D34A-AD70-0A1633BE5E30}"/>
                </a:ext>
              </a:extLst>
            </p:cNvPr>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数据预处理</a:t>
              </a:r>
            </a:p>
          </p:txBody>
        </p:sp>
      </p:grpSp>
    </p:spTree>
    <p:extLst>
      <p:ext uri="{BB962C8B-B14F-4D97-AF65-F5344CB8AC3E}">
        <p14:creationId xmlns:p14="http://schemas.microsoft.com/office/powerpoint/2010/main" val="4190300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58819" y="-764880"/>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数据异常检测</a:t>
              </a:r>
            </a:p>
          </p:txBody>
        </p:sp>
      </p:grpSp>
      <p:sp>
        <p:nvSpPr>
          <p:cNvPr id="2" name="文本框 1">
            <a:extLst>
              <a:ext uri="{FF2B5EF4-FFF2-40B4-BE49-F238E27FC236}">
                <a16:creationId xmlns:a16="http://schemas.microsoft.com/office/drawing/2014/main" id="{4903E31B-ECFE-7945-97DD-22C3ABB51334}"/>
              </a:ext>
            </a:extLst>
          </p:cNvPr>
          <p:cNvSpPr txBox="1"/>
          <p:nvPr/>
        </p:nvSpPr>
        <p:spPr>
          <a:xfrm>
            <a:off x="989556" y="2765092"/>
            <a:ext cx="9770560" cy="874407"/>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孤立森林，算法起源于</a:t>
            </a:r>
            <a:r>
              <a:rPr lang="en-US" altLang="zh-CN" dirty="0">
                <a:latin typeface="Microsoft YaHei" panose="020B0503020204020204" pitchFamily="34" charset="-122"/>
                <a:ea typeface="Microsoft YaHei" panose="020B0503020204020204" pitchFamily="34" charset="-122"/>
              </a:rPr>
              <a:t>08</a:t>
            </a:r>
            <a:r>
              <a:rPr lang="zh-CN" altLang="zh-CN" dirty="0">
                <a:latin typeface="Microsoft YaHei" panose="020B0503020204020204" pitchFamily="34" charset="-122"/>
                <a:ea typeface="Microsoft YaHei" panose="020B0503020204020204" pitchFamily="34" charset="-122"/>
              </a:rPr>
              <a:t>年的一篇论文《</a:t>
            </a:r>
            <a:r>
              <a:rPr lang="en-US" altLang="zh-CN" dirty="0">
                <a:latin typeface="Microsoft YaHei" panose="020B0503020204020204" pitchFamily="34" charset="-122"/>
                <a:ea typeface="Microsoft YaHei" panose="020B0503020204020204" pitchFamily="34" charset="-122"/>
              </a:rPr>
              <a:t>Isolation Forest</a:t>
            </a:r>
            <a:r>
              <a:rPr lang="zh-CN" altLang="zh-CN" dirty="0">
                <a:latin typeface="Microsoft YaHei" panose="020B0503020204020204" pitchFamily="34" charset="-122"/>
                <a:ea typeface="Microsoft YaHei" panose="020B0503020204020204" pitchFamily="34" charset="-122"/>
              </a:rPr>
              <a:t>》，这论文由澳大利亚莫纳什大学的</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两位教授</a:t>
            </a:r>
            <a:r>
              <a:rPr lang="en-US" altLang="zh-CN" dirty="0">
                <a:latin typeface="Microsoft YaHei" panose="020B0503020204020204" pitchFamily="34" charset="-122"/>
                <a:ea typeface="Microsoft YaHei" panose="020B0503020204020204" pitchFamily="34" charset="-122"/>
              </a:rPr>
              <a:t>Fei Tony Liu, Kai Ming Ting</a:t>
            </a:r>
            <a:r>
              <a:rPr lang="zh-CN" altLang="zh-CN" dirty="0">
                <a:latin typeface="Microsoft YaHei" panose="020B0503020204020204" pitchFamily="34" charset="-122"/>
                <a:ea typeface="Microsoft YaHei" panose="020B0503020204020204" pitchFamily="34" charset="-122"/>
              </a:rPr>
              <a:t>和南京大学的周志华教授共同完成 </a:t>
            </a:r>
            <a:endParaRPr kumimoji="1" lang="zh-CN" altLang="en-US" dirty="0">
              <a:latin typeface="Microsoft YaHei" panose="020B0503020204020204" pitchFamily="34" charset="-122"/>
              <a:ea typeface="Microsoft YaHei" panose="020B0503020204020204" pitchFamily="34" charset="-122"/>
            </a:endParaRPr>
          </a:p>
        </p:txBody>
      </p:sp>
      <p:sp>
        <p:nvSpPr>
          <p:cNvPr id="3" name="文本框 2">
            <a:extLst>
              <a:ext uri="{FF2B5EF4-FFF2-40B4-BE49-F238E27FC236}">
                <a16:creationId xmlns:a16="http://schemas.microsoft.com/office/drawing/2014/main" id="{F41A4595-9D47-1F4E-9904-551968B7A520}"/>
              </a:ext>
            </a:extLst>
          </p:cNvPr>
          <p:cNvSpPr txBox="1"/>
          <p:nvPr/>
        </p:nvSpPr>
        <p:spPr>
          <a:xfrm>
            <a:off x="989556" y="3847126"/>
            <a:ext cx="10866113" cy="2120902"/>
          </a:xfrm>
          <a:prstGeom prst="rect">
            <a:avLst/>
          </a:prstGeom>
          <a:noFill/>
        </p:spPr>
        <p:txBody>
          <a:bodyPr wrap="squar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与随机森林由大量决策树组成一样，</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森林也由大量的树组成。</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中的树叫</a:t>
            </a:r>
            <a:r>
              <a:rPr lang="en-US" altLang="zh-CN" dirty="0">
                <a:latin typeface="Microsoft YaHei" panose="020B0503020204020204" pitchFamily="34" charset="-122"/>
                <a:ea typeface="Microsoft YaHei" panose="020B0503020204020204" pitchFamily="34" charset="-122"/>
              </a:rPr>
              <a:t>isolation tree</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简称</a:t>
            </a:r>
            <a:r>
              <a:rPr lang="en-US" altLang="zh-CN" dirty="0" err="1">
                <a:latin typeface="Microsoft YaHei" panose="020B0503020204020204" pitchFamily="34" charset="-122"/>
                <a:ea typeface="Microsoft YaHei" panose="020B0503020204020204" pitchFamily="34" charset="-122"/>
              </a:rPr>
              <a:t>iTree</a:t>
            </a:r>
            <a:r>
              <a:rPr lang="zh-CN" altLang="zh-CN" dirty="0">
                <a:latin typeface="Microsoft YaHei" panose="020B0503020204020204" pitchFamily="34" charset="-122"/>
                <a:ea typeface="Microsoft YaHei" panose="020B0503020204020204" pitchFamily="34" charset="-122"/>
              </a:rPr>
              <a:t>。对</a:t>
            </a:r>
            <a:r>
              <a:rPr lang="en-US" altLang="zh-CN" dirty="0" err="1">
                <a:latin typeface="Microsoft YaHei" panose="020B0503020204020204" pitchFamily="34" charset="-122"/>
                <a:ea typeface="Microsoft YaHei" panose="020B0503020204020204" pitchFamily="34" charset="-122"/>
              </a:rPr>
              <a:t>iForest</a:t>
            </a:r>
            <a:r>
              <a:rPr lang="zh-CN" altLang="zh-CN" dirty="0">
                <a:latin typeface="Microsoft YaHei" panose="020B0503020204020204" pitchFamily="34" charset="-122"/>
                <a:ea typeface="Microsoft YaHei" panose="020B0503020204020204" pitchFamily="34" charset="-122"/>
              </a:rPr>
              <a:t>森林中的每颗</a:t>
            </a:r>
            <a:r>
              <a:rPr lang="en-US" altLang="zh-CN" dirty="0" err="1">
                <a:latin typeface="Microsoft YaHei" panose="020B0503020204020204" pitchFamily="34" charset="-122"/>
                <a:ea typeface="Microsoft YaHei" panose="020B0503020204020204" pitchFamily="34" charset="-122"/>
              </a:rPr>
              <a:t>iTree</a:t>
            </a:r>
            <a:r>
              <a:rPr lang="zh-CN" altLang="zh-CN" dirty="0">
                <a:latin typeface="Microsoft YaHei" panose="020B0503020204020204" pitchFamily="34" charset="-122"/>
                <a:ea typeface="Microsoft YaHei" panose="020B0503020204020204" pitchFamily="34" charset="-122"/>
              </a:rPr>
              <a:t>树进行测试，根据异常分数计算公式，计算每条测试数据的异常分数</a:t>
            </a: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使用异常分数，具有以下性质：</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如果分数越接近</a:t>
            </a:r>
            <a:r>
              <a:rPr lang="en-US" altLang="zh-CN" dirty="0">
                <a:latin typeface="Microsoft YaHei" panose="020B0503020204020204" pitchFamily="34" charset="-122"/>
                <a:ea typeface="Microsoft YaHei" panose="020B0503020204020204" pitchFamily="34" charset="-122"/>
              </a:rPr>
              <a:t>1</a:t>
            </a:r>
            <a:r>
              <a:rPr lang="zh-CN" altLang="zh-CN" dirty="0">
                <a:latin typeface="Microsoft YaHei" panose="020B0503020204020204" pitchFamily="34" charset="-122"/>
                <a:ea typeface="Microsoft YaHei" panose="020B0503020204020204" pitchFamily="34" charset="-122"/>
              </a:rPr>
              <a:t>，其是异常点的可能性越高；</a:t>
            </a:r>
          </a:p>
          <a:p>
            <a:pPr marL="342900" lvl="0" indent="-342900">
              <a:lnSpc>
                <a:spcPct val="150000"/>
              </a:lnSpc>
              <a:buFont typeface="+mj-ea"/>
              <a:buAutoNum type="circleNumDbPlain"/>
            </a:pPr>
            <a:r>
              <a:rPr lang="zh-CN" altLang="zh-CN" dirty="0">
                <a:latin typeface="Microsoft YaHei" panose="020B0503020204020204" pitchFamily="34" charset="-122"/>
                <a:ea typeface="Microsoft YaHei" panose="020B0503020204020204" pitchFamily="34" charset="-122"/>
              </a:rPr>
              <a:t>如果分数都比</a:t>
            </a:r>
            <a:r>
              <a:rPr lang="en-US" altLang="zh-CN" dirty="0">
                <a:latin typeface="Microsoft YaHei" panose="020B0503020204020204" pitchFamily="34" charset="-122"/>
                <a:ea typeface="Microsoft YaHei" panose="020B0503020204020204" pitchFamily="34" charset="-122"/>
              </a:rPr>
              <a:t>0.5</a:t>
            </a:r>
            <a:r>
              <a:rPr lang="zh-CN" altLang="zh-CN" dirty="0">
                <a:latin typeface="Microsoft YaHei" panose="020B0503020204020204" pitchFamily="34" charset="-122"/>
                <a:ea typeface="Microsoft YaHei" panose="020B0503020204020204" pitchFamily="34" charset="-122"/>
              </a:rPr>
              <a:t>要小，那么基本可以确定为正常数据；</a:t>
            </a:r>
          </a:p>
        </p:txBody>
      </p:sp>
      <p:sp>
        <p:nvSpPr>
          <p:cNvPr id="8" name="文本框 7">
            <a:extLst>
              <a:ext uri="{FF2B5EF4-FFF2-40B4-BE49-F238E27FC236}">
                <a16:creationId xmlns:a16="http://schemas.microsoft.com/office/drawing/2014/main" id="{B93DEB9E-F00F-8A42-879F-16731065F1DA}"/>
              </a:ext>
            </a:extLst>
          </p:cNvPr>
          <p:cNvSpPr txBox="1"/>
          <p:nvPr/>
        </p:nvSpPr>
        <p:spPr>
          <a:xfrm>
            <a:off x="989556" y="1596240"/>
            <a:ext cx="10482007" cy="961225"/>
          </a:xfrm>
          <a:prstGeom prst="rect">
            <a:avLst/>
          </a:prstGeom>
          <a:noFill/>
        </p:spPr>
        <p:txBody>
          <a:bodyPr wrap="square" rtlCol="0">
            <a:spAutoFit/>
          </a:bodyPr>
          <a:lstStyle/>
          <a:p>
            <a:pPr>
              <a:lnSpc>
                <a:spcPct val="150000"/>
              </a:lnSpc>
            </a:pPr>
            <a:r>
              <a:rPr lang="zh-CN" altLang="zh-CN" sz="2000" dirty="0">
                <a:latin typeface="Microsoft YaHei" panose="020B0503020204020204" pitchFamily="34" charset="-122"/>
                <a:ea typeface="Microsoft YaHei" panose="020B0503020204020204" pitchFamily="34" charset="-122"/>
              </a:rPr>
              <a:t>孤立森林算法不是基于距离和密度判断异常</a:t>
            </a:r>
            <a:r>
              <a:rPr lang="en-US" altLang="zh-CN"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其特点是计算量小、天生可以分布式训练和计算，非常适合海量数据的场景</a:t>
            </a:r>
            <a:r>
              <a:rPr lang="en-US" altLang="zh-CN"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适用于溶解氧等水文参数时间序列的异常检测</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9265834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58819" y="-764880"/>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数据异常检测</a:t>
              </a:r>
            </a:p>
          </p:txBody>
        </p:sp>
      </p:grpSp>
      <p:sp>
        <p:nvSpPr>
          <p:cNvPr id="15" name="文本框 14">
            <a:extLst>
              <a:ext uri="{FF2B5EF4-FFF2-40B4-BE49-F238E27FC236}">
                <a16:creationId xmlns:a16="http://schemas.microsoft.com/office/drawing/2014/main" id="{AAEA291A-3DC3-084B-B0E6-0502283B5753}"/>
              </a:ext>
            </a:extLst>
          </p:cNvPr>
          <p:cNvSpPr txBox="1"/>
          <p:nvPr/>
        </p:nvSpPr>
        <p:spPr>
          <a:xfrm>
            <a:off x="225469" y="4272677"/>
            <a:ext cx="8209170" cy="2585323"/>
          </a:xfrm>
          <a:prstGeom prst="rect">
            <a:avLst/>
          </a:prstGeom>
          <a:noFill/>
        </p:spPr>
        <p:txBody>
          <a:bodyPr wrap="none" rtlCol="0">
            <a:spAutoFit/>
          </a:bodyPr>
          <a:lstStyle/>
          <a:p>
            <a:r>
              <a:rPr lang="zh-CN" altLang="zh-CN" sz="1600" dirty="0"/>
              <a:t>核心代码：</a:t>
            </a:r>
          </a:p>
          <a:p>
            <a:r>
              <a:rPr lang="en-US" altLang="zh-CN" sz="1600" i="1" dirty="0"/>
              <a:t>#</a:t>
            </a:r>
            <a:r>
              <a:rPr lang="zh-CN" altLang="zh-CN" sz="1600" i="1" dirty="0"/>
              <a:t>库文件</a:t>
            </a:r>
          </a:p>
          <a:p>
            <a:r>
              <a:rPr lang="en-US" altLang="zh-CN" sz="1600" i="1" dirty="0"/>
              <a:t>from </a:t>
            </a:r>
            <a:r>
              <a:rPr lang="en-US" altLang="zh-CN" sz="1600" i="1" dirty="0" err="1"/>
              <a:t>sklearn.ensemble</a:t>
            </a:r>
            <a:r>
              <a:rPr lang="en-US" altLang="zh-CN" sz="1600" i="1" dirty="0"/>
              <a:t> import </a:t>
            </a:r>
            <a:r>
              <a:rPr lang="en-US" altLang="zh-CN" sz="1600" i="1" dirty="0" err="1"/>
              <a:t>IsolationForest</a:t>
            </a:r>
            <a:endParaRPr lang="zh-CN" altLang="zh-CN" sz="1600" i="1" dirty="0"/>
          </a:p>
          <a:p>
            <a:r>
              <a:rPr lang="en-US" altLang="zh-CN" sz="1600" i="1" dirty="0"/>
              <a:t>#</a:t>
            </a:r>
            <a:r>
              <a:rPr lang="zh-CN" altLang="zh-CN" sz="1600" i="1" dirty="0"/>
              <a:t>获取模型</a:t>
            </a:r>
          </a:p>
          <a:p>
            <a:r>
              <a:rPr lang="en-US" altLang="zh-CN" sz="1600" i="1" dirty="0" err="1"/>
              <a:t>clf</a:t>
            </a:r>
            <a:r>
              <a:rPr lang="en-US" altLang="zh-CN" sz="1600" i="1" dirty="0"/>
              <a:t> = </a:t>
            </a:r>
            <a:r>
              <a:rPr lang="en-US" altLang="zh-CN" sz="1600" i="1" dirty="0" err="1"/>
              <a:t>IsolationForest</a:t>
            </a:r>
            <a:r>
              <a:rPr lang="en-US" altLang="zh-CN" sz="1600" i="1" dirty="0"/>
              <a:t>(</a:t>
            </a:r>
            <a:r>
              <a:rPr lang="en-US" altLang="zh-CN" sz="1600" i="1" dirty="0" err="1"/>
              <a:t>random_state</a:t>
            </a:r>
            <a:r>
              <a:rPr lang="en-US" altLang="zh-CN" sz="1600" i="1" dirty="0"/>
              <a:t>=</a:t>
            </a:r>
            <a:r>
              <a:rPr lang="en-US" altLang="zh-CN" sz="1600" i="1" dirty="0" err="1"/>
              <a:t>rng</a:t>
            </a:r>
            <a:r>
              <a:rPr lang="en-US" altLang="zh-CN" sz="1600" i="1" dirty="0"/>
              <a:t>, contamination=0.025)  #contamination</a:t>
            </a:r>
            <a:r>
              <a:rPr lang="zh-CN" altLang="zh-CN" sz="1600" i="1" dirty="0"/>
              <a:t>为异常样本比例</a:t>
            </a:r>
            <a:br>
              <a:rPr lang="en-US" altLang="zh-CN" sz="1600" i="1" dirty="0"/>
            </a:br>
            <a:r>
              <a:rPr lang="en-US" altLang="zh-CN" sz="1600" i="1" dirty="0"/>
              <a:t>#</a:t>
            </a:r>
            <a:r>
              <a:rPr lang="zh-CN" altLang="zh-CN" sz="1600" i="1" dirty="0"/>
              <a:t>适配数据</a:t>
            </a:r>
          </a:p>
          <a:p>
            <a:r>
              <a:rPr lang="en-US" altLang="zh-CN" sz="1600" i="1" dirty="0" err="1"/>
              <a:t>clf.fit</a:t>
            </a:r>
            <a:r>
              <a:rPr lang="en-US" altLang="zh-CN" sz="1600" i="1" dirty="0"/>
              <a:t>(DO)    # DO</a:t>
            </a:r>
            <a:r>
              <a:rPr lang="zh-CN" altLang="zh-CN" sz="1600" i="1" dirty="0"/>
              <a:t>为溶解氧数据</a:t>
            </a:r>
          </a:p>
          <a:p>
            <a:r>
              <a:rPr lang="en-US" altLang="zh-CN" sz="1600" i="1" dirty="0"/>
              <a:t>#</a:t>
            </a:r>
            <a:r>
              <a:rPr lang="zh-CN" altLang="zh-CN" sz="1600" i="1" dirty="0"/>
              <a:t>获取预测数据</a:t>
            </a:r>
            <a:br>
              <a:rPr lang="en-US" altLang="zh-CN" sz="1600" i="1" dirty="0"/>
            </a:br>
            <a:r>
              <a:rPr lang="en-US" altLang="zh-CN" sz="1600" i="1" dirty="0"/>
              <a:t>pre = </a:t>
            </a:r>
            <a:r>
              <a:rPr lang="en-US" altLang="zh-CN" sz="1600" i="1" dirty="0" err="1"/>
              <a:t>clf.predict</a:t>
            </a:r>
            <a:r>
              <a:rPr lang="en-US" altLang="zh-CN" sz="1600" i="1" dirty="0"/>
              <a:t>(DO)</a:t>
            </a:r>
            <a:endParaRPr lang="zh-CN" altLang="zh-CN" sz="1600" i="1" dirty="0"/>
          </a:p>
          <a:p>
            <a:endParaRPr lang="en-US" altLang="zh-CN" dirty="0">
              <a:latin typeface="Microsoft YaHei" panose="020B0503020204020204" pitchFamily="34" charset="-122"/>
              <a:ea typeface="Microsoft YaHei" panose="020B0503020204020204" pitchFamily="34" charset="-122"/>
            </a:endParaRPr>
          </a:p>
        </p:txBody>
      </p:sp>
      <p:sp>
        <p:nvSpPr>
          <p:cNvPr id="5" name="文本框 4">
            <a:extLst>
              <a:ext uri="{FF2B5EF4-FFF2-40B4-BE49-F238E27FC236}">
                <a16:creationId xmlns:a16="http://schemas.microsoft.com/office/drawing/2014/main" id="{B516FEBA-F6B0-F142-861A-AC02ACC26045}"/>
              </a:ext>
            </a:extLst>
          </p:cNvPr>
          <p:cNvSpPr txBox="1"/>
          <p:nvPr/>
        </p:nvSpPr>
        <p:spPr>
          <a:xfrm>
            <a:off x="4045907" y="1252603"/>
            <a:ext cx="2492990"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异常点检测结果如下：</a:t>
            </a:r>
          </a:p>
        </p:txBody>
      </p:sp>
      <p:sp>
        <p:nvSpPr>
          <p:cNvPr id="6" name="文本框 5">
            <a:extLst>
              <a:ext uri="{FF2B5EF4-FFF2-40B4-BE49-F238E27FC236}">
                <a16:creationId xmlns:a16="http://schemas.microsoft.com/office/drawing/2014/main" id="{65CD7231-99B3-EF47-A90F-CCC7433719DC}"/>
              </a:ext>
            </a:extLst>
          </p:cNvPr>
          <p:cNvSpPr txBox="1"/>
          <p:nvPr/>
        </p:nvSpPr>
        <p:spPr>
          <a:xfrm>
            <a:off x="9031266" y="1885969"/>
            <a:ext cx="2784952" cy="2536400"/>
          </a:xfrm>
          <a:prstGeom prst="rect">
            <a:avLst/>
          </a:prstGeom>
          <a:noFill/>
        </p:spPr>
        <p:txBody>
          <a:bodyPr wrap="squar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总共找出</a:t>
            </a:r>
            <a:r>
              <a:rPr lang="en-US" altLang="zh-CN" dirty="0">
                <a:latin typeface="Microsoft YaHei" panose="020B0503020204020204" pitchFamily="34" charset="-122"/>
                <a:ea typeface="Microsoft YaHei" panose="020B0503020204020204" pitchFamily="34" charset="-122"/>
              </a:rPr>
              <a:t>70</a:t>
            </a:r>
            <a:r>
              <a:rPr lang="zh-CN" altLang="zh-CN" dirty="0">
                <a:latin typeface="Microsoft YaHei" panose="020B0503020204020204" pitchFamily="34" charset="-122"/>
                <a:ea typeface="Microsoft YaHei" panose="020B0503020204020204" pitchFamily="34" charset="-122"/>
              </a:rPr>
              <a:t>个异常值，处理后共有</a:t>
            </a:r>
            <a:r>
              <a:rPr lang="en-US" altLang="zh-CN" dirty="0">
                <a:latin typeface="Microsoft YaHei" panose="020B0503020204020204" pitchFamily="34" charset="-122"/>
                <a:ea typeface="Microsoft YaHei" panose="020B0503020204020204" pitchFamily="34" charset="-122"/>
              </a:rPr>
              <a:t>2930</a:t>
            </a:r>
            <a:r>
              <a:rPr lang="zh-CN" altLang="zh-CN" dirty="0">
                <a:latin typeface="Microsoft YaHei" panose="020B0503020204020204" pitchFamily="34" charset="-122"/>
                <a:ea typeface="Microsoft YaHei" panose="020B0503020204020204" pitchFamily="34" charset="-122"/>
              </a:rPr>
              <a:t>个。</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对于异常检测出来的情况，因为前后数据变化也比较大，采用异常值剔除的方式处理</a:t>
            </a:r>
            <a:endParaRPr kumimoji="1" lang="zh-CN" altLang="en-US"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F26B8512-966D-1143-8497-AF7D1BA5120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799022" y="1621934"/>
            <a:ext cx="7232244" cy="3254133"/>
          </a:xfrm>
          <a:prstGeom prst="rect">
            <a:avLst/>
          </a:prstGeom>
        </p:spPr>
      </p:pic>
    </p:spTree>
    <p:extLst>
      <p:ext uri="{BB962C8B-B14F-4D97-AF65-F5344CB8AC3E}">
        <p14:creationId xmlns:p14="http://schemas.microsoft.com/office/powerpoint/2010/main" val="9430181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2967402" y="3462359"/>
            <a:ext cx="5514445" cy="3046988"/>
          </a:xfrm>
          <a:prstGeom prst="rect">
            <a:avLst/>
          </a:prstGeom>
          <a:noFill/>
        </p:spPr>
        <p:txBody>
          <a:bodyPr wrap="square" rtlCol="0">
            <a:spAutoFit/>
          </a:bodyPr>
          <a:lstStyle/>
          <a:p>
            <a:pPr algn="ctr"/>
            <a:r>
              <a:rPr lang="zh-CN"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基于</a:t>
            </a:r>
            <a:r>
              <a:rPr lang="en-US"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EEMD-LSTM</a:t>
            </a:r>
            <a:r>
              <a:rPr lang="zh-CN" altLang="zh-CN" sz="4800" b="1" dirty="0">
                <a:solidFill>
                  <a:srgbClr val="000000"/>
                </a:solidFill>
                <a:effectLst>
                  <a:outerShdw blurRad="60007" dist="310007" dir="7680000" sy="30000" kx="1300200" algn="ctr" rotWithShape="0">
                    <a:prstClr val="black">
                      <a:alpha val="32000"/>
                    </a:prstClr>
                  </a:outerShdw>
                </a:effectLst>
                <a:ea typeface="方正兰亭粗黑简体" panose="02000000000000000000" pitchFamily="2" charset="-122"/>
              </a:rPr>
              <a:t>的算法设计与模型实现</a:t>
            </a:r>
          </a:p>
          <a:p>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03</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2" name="文本框 1">
            <a:extLst>
              <a:ext uri="{FF2B5EF4-FFF2-40B4-BE49-F238E27FC236}">
                <a16:creationId xmlns:a16="http://schemas.microsoft.com/office/drawing/2014/main" id="{4EB0F553-F4D9-FA4C-A9AA-FB0BC1B23A39}"/>
              </a:ext>
            </a:extLst>
          </p:cNvPr>
          <p:cNvSpPr txBox="1"/>
          <p:nvPr/>
        </p:nvSpPr>
        <p:spPr>
          <a:xfrm>
            <a:off x="873171" y="2324204"/>
            <a:ext cx="4024506" cy="880369"/>
          </a:xfrm>
          <a:prstGeom prst="rect">
            <a:avLst/>
          </a:prstGeom>
          <a:noFill/>
        </p:spPr>
        <p:txBody>
          <a:bodyPr wrap="square" rtlCol="0">
            <a:spAutoFit/>
          </a:bodyPr>
          <a:lstStyle/>
          <a:p>
            <a:pPr>
              <a:lnSpc>
                <a:spcPct val="150000"/>
              </a:lnSpc>
            </a:pPr>
            <a:endParaRPr lang="zh-CN" altLang="zh-CN" dirty="0">
              <a:latin typeface="Microsoft YaHei" panose="020B0503020204020204" pitchFamily="34" charset="-122"/>
              <a:ea typeface="Microsoft YaHei" panose="020B0503020204020204" pitchFamily="34" charset="-122"/>
            </a:endParaRPr>
          </a:p>
          <a:p>
            <a:pPr>
              <a:lnSpc>
                <a:spcPct val="150000"/>
              </a:lnSpc>
            </a:pPr>
            <a:endParaRPr kumimoji="1" lang="zh-CN" altLang="en-US" dirty="0"/>
          </a:p>
        </p:txBody>
      </p:sp>
      <p:sp>
        <p:nvSpPr>
          <p:cNvPr id="4" name="文本框 3">
            <a:extLst>
              <a:ext uri="{FF2B5EF4-FFF2-40B4-BE49-F238E27FC236}">
                <a16:creationId xmlns:a16="http://schemas.microsoft.com/office/drawing/2014/main" id="{D0CCD9F0-1235-584C-A4C6-23D1FA15D75E}"/>
              </a:ext>
            </a:extLst>
          </p:cNvPr>
          <p:cNvSpPr txBox="1"/>
          <p:nvPr/>
        </p:nvSpPr>
        <p:spPr>
          <a:xfrm>
            <a:off x="963302" y="1728624"/>
            <a:ext cx="9684061" cy="3782895"/>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改进过后的</a:t>
            </a:r>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算法</a:t>
            </a:r>
            <a:r>
              <a:rPr lang="zh-CN" altLang="en-US" dirty="0">
                <a:latin typeface="Microsoft YaHei" panose="020B0503020204020204" pitchFamily="34" charset="-122"/>
                <a:ea typeface="Microsoft YaHei" panose="020B0503020204020204" pitchFamily="34" charset="-122"/>
              </a:rPr>
              <a:t>设计</a:t>
            </a:r>
            <a:r>
              <a:rPr lang="zh-CN" altLang="zh-CN" dirty="0">
                <a:latin typeface="Microsoft YaHei" panose="020B0503020204020204" pitchFamily="34" charset="-122"/>
                <a:ea typeface="Microsoft YaHei" panose="020B0503020204020204" pitchFamily="34" charset="-122"/>
              </a:rPr>
              <a:t>步骤如下：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导入原始溶解氧时间序列数据</a:t>
            </a:r>
            <a:r>
              <a:rPr lang="zh-CN" altLang="en-US" dirty="0">
                <a:latin typeface="Microsoft YaHei" panose="020B0503020204020204" pitchFamily="34" charset="-122"/>
                <a:ea typeface="Microsoft YaHei" panose="020B0503020204020204" pitchFamily="34" charset="-122"/>
              </a:rPr>
              <a:t> </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data</a:t>
            </a:r>
            <a:r>
              <a:rPr lang="zh-CN" altLang="zh-CN" dirty="0">
                <a:latin typeface="Microsoft YaHei" panose="020B0503020204020204" pitchFamily="34" charset="-122"/>
                <a:ea typeface="Microsoft YaHei" panose="020B0503020204020204" pitchFamily="34" charset="-122"/>
              </a:rPr>
              <a:t>；</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归一化处理原始数据</a:t>
            </a:r>
            <a:r>
              <a:rPr lang="zh-CN" altLang="en-US" dirty="0">
                <a:latin typeface="Microsoft YaHei" panose="020B0503020204020204" pitchFamily="34" charset="-122"/>
                <a:ea typeface="Microsoft YaHei" panose="020B0503020204020204" pitchFamily="34" charset="-122"/>
              </a:rPr>
              <a:t> </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data</a:t>
            </a:r>
            <a:r>
              <a:rPr lang="zh-CN" altLang="zh-CN" dirty="0">
                <a:latin typeface="Microsoft YaHei" panose="020B0503020204020204" pitchFamily="34" charset="-122"/>
                <a:ea typeface="Microsoft YaHei" panose="020B0503020204020204" pitchFamily="34" charset="-122"/>
              </a:rPr>
              <a:t>，利用孤立森林异常检测算法，对原始数据进行异常检测；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处理后的数据经过集合经验模态分解（</a:t>
            </a:r>
            <a:r>
              <a:rPr lang="en-US" altLang="zh-CN" dirty="0">
                <a:latin typeface="Microsoft YaHei" panose="020B0503020204020204" pitchFamily="34" charset="-122"/>
                <a:ea typeface="Microsoft YaHei" panose="020B0503020204020204" pitchFamily="34" charset="-122"/>
              </a:rPr>
              <a:t>EEMD</a:t>
            </a:r>
            <a:r>
              <a:rPr lang="zh-CN" altLang="zh-CN" dirty="0">
                <a:latin typeface="Microsoft YaHei" panose="020B0503020204020204" pitchFamily="34" charset="-122"/>
                <a:ea typeface="Microsoft YaHei" panose="020B0503020204020204" pitchFamily="34" charset="-122"/>
              </a:rPr>
              <a:t>），分解得到</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en-US" i="1"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zh-CN" dirty="0">
                <a:latin typeface="Microsoft YaHei" panose="020B0503020204020204" pitchFamily="34" charset="-122"/>
                <a:ea typeface="Microsoft YaHei" panose="020B0503020204020204" pitchFamily="34" charset="-122"/>
              </a:rPr>
              <a:t>条</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imf</a:t>
            </a:r>
            <a:r>
              <a:rPr lang="zh-CN" altLang="zh-CN" dirty="0">
                <a:latin typeface="Microsoft YaHei" panose="020B0503020204020204" pitchFamily="34" charset="-122"/>
                <a:ea typeface="Microsoft YaHei" panose="020B0503020204020204" pitchFamily="34" charset="-122"/>
              </a:rPr>
              <a:t>子序列；</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针对</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imf</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子序列和余项，设置相同的</a:t>
            </a:r>
            <a:r>
              <a:rPr lang="zh-CN" altLang="en-US" dirty="0">
                <a:latin typeface="Microsoft YaHei" panose="020B0503020204020204" pitchFamily="34" charset="-122"/>
                <a:ea typeface="Microsoft YaHei" panose="020B0503020204020204" pitchFamily="34" charset="-122"/>
              </a:rPr>
              <a:t> </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lookback_window</a:t>
            </a:r>
            <a:r>
              <a:rPr lang="zh-CN" altLang="en-US" i="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zh-CN" dirty="0">
                <a:latin typeface="Microsoft YaHei" panose="020B0503020204020204" pitchFamily="34" charset="-122"/>
                <a:ea typeface="Microsoft YaHei" panose="020B0503020204020204" pitchFamily="34" charset="-122"/>
              </a:rPr>
              <a:t>回望窗口，即以过去</a:t>
            </a:r>
            <a:r>
              <a:rPr lang="en-US" altLang="zh-CN" i="1" dirty="0">
                <a:latin typeface="Microsoft YaHei" panose="020B0503020204020204" pitchFamily="34" charset="-122"/>
                <a:ea typeface="Microsoft YaHei" panose="020B0503020204020204" pitchFamily="34" charset="-122"/>
              </a:rPr>
              <a:t>n</a:t>
            </a:r>
            <a:r>
              <a:rPr lang="zh-CN" altLang="zh-CN" dirty="0">
                <a:latin typeface="Microsoft YaHei" panose="020B0503020204020204" pitchFamily="34" charset="-122"/>
                <a:ea typeface="Microsoft YaHei" panose="020B0503020204020204" pitchFamily="34" charset="-122"/>
              </a:rPr>
              <a:t>天的</a:t>
            </a:r>
            <a:endParaRPr lang="en-US" altLang="zh-CN" dirty="0">
              <a:latin typeface="Microsoft YaHei" panose="020B0503020204020204" pitchFamily="34" charset="-122"/>
              <a:ea typeface="Microsoft YaHei" panose="020B0503020204020204" pitchFamily="34" charset="-122"/>
            </a:endParaRPr>
          </a:p>
          <a:p>
            <a:pPr lvl="1">
              <a:lnSpc>
                <a:spcPct val="150000"/>
              </a:lnSpc>
            </a:pPr>
            <a:r>
              <a:rPr lang="zh-CN" altLang="zh-CN" dirty="0">
                <a:latin typeface="Microsoft YaHei" panose="020B0503020204020204" pitchFamily="34" charset="-122"/>
                <a:ea typeface="Microsoft YaHei" panose="020B0503020204020204" pitchFamily="34" charset="-122"/>
              </a:rPr>
              <a:t>溶解氧数据，预测</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n+1</a:t>
            </a:r>
            <a:r>
              <a:rPr lang="zh-CN" altLang="zh-CN" dirty="0">
                <a:latin typeface="Microsoft YaHei" panose="020B0503020204020204" pitchFamily="34" charset="-122"/>
                <a:ea typeface="Microsoft YaHei" panose="020B0503020204020204" pitchFamily="34" charset="-122"/>
              </a:rPr>
              <a:t>天溶解氧数据</a:t>
            </a:r>
            <a:r>
              <a:rPr lang="en-US" altLang="zh-CN"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，分别利用</a:t>
            </a:r>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网络构建溶解氧预测模型</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model</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lvl="1">
              <a:lnSpc>
                <a:spcPct val="150000"/>
              </a:lnSpc>
            </a:pPr>
            <a:r>
              <a:rPr lang="zh-CN" altLang="zh-CN" dirty="0">
                <a:latin typeface="Microsoft YaHei" panose="020B0503020204020204" pitchFamily="34" charset="-122"/>
                <a:ea typeface="Microsoft YaHei" panose="020B0503020204020204" pitchFamily="34" charset="-122"/>
              </a:rPr>
              <a:t>得到</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i+1</a:t>
            </a:r>
            <a:r>
              <a:rPr lang="zh-CN" altLang="zh-CN" dirty="0">
                <a:latin typeface="Microsoft YaHei" panose="020B0503020204020204" pitchFamily="34" charset="-122"/>
                <a:ea typeface="Microsoft YaHei" panose="020B0503020204020204" pitchFamily="34" charset="-122"/>
              </a:rPr>
              <a:t>个溶解氧预测子模型；</a:t>
            </a:r>
          </a:p>
          <a:p>
            <a:pPr marL="342900" lvl="0" indent="-342900">
              <a:lnSpc>
                <a:spcPct val="150000"/>
              </a:lnSpc>
              <a:buFont typeface="+mj-lt"/>
              <a:buAutoNum type="arabicPeriod"/>
            </a:pPr>
            <a:r>
              <a:rPr lang="zh-CN" altLang="zh-CN" dirty="0">
                <a:latin typeface="Microsoft YaHei" panose="020B0503020204020204" pitchFamily="34" charset="-122"/>
                <a:ea typeface="Microsoft YaHei" panose="020B0503020204020204" pitchFamily="34" charset="-122"/>
              </a:rPr>
              <a:t>汇总</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i+1</a:t>
            </a:r>
            <a:r>
              <a:rPr lang="zh-CN" altLang="zh-CN" dirty="0">
                <a:latin typeface="Microsoft YaHei" panose="020B0503020204020204" pitchFamily="34" charset="-122"/>
                <a:ea typeface="Microsoft YaHei" panose="020B0503020204020204" pitchFamily="34" charset="-122"/>
              </a:rPr>
              <a:t>个溶解氧预测子模型的预测结果</a:t>
            </a:r>
            <a:r>
              <a:rPr lang="en-US" altLang="zh-CN" i="1" dirty="0" err="1">
                <a:latin typeface="Times New Roman" panose="02020603050405020304" pitchFamily="18" charset="0"/>
                <a:ea typeface="Microsoft YaHei" panose="020B0503020204020204" pitchFamily="34" charset="-122"/>
                <a:cs typeface="Times New Roman" panose="02020603050405020304" pitchFamily="18" charset="0"/>
              </a:rPr>
              <a:t>result</a:t>
            </a:r>
            <a:r>
              <a:rPr lang="en-US" altLang="zh-CN" i="1" baseline="-25000" dirty="0" err="1">
                <a:latin typeface="Times New Roman" panose="02020603050405020304" pitchFamily="18" charset="0"/>
                <a:ea typeface="Microsoft YaHei" panose="020B0503020204020204" pitchFamily="34" charset="-122"/>
                <a:cs typeface="Times New Roman" panose="02020603050405020304" pitchFamily="18" charset="0"/>
              </a:rPr>
              <a:t>i</a:t>
            </a:r>
            <a:r>
              <a:rPr lang="zh-CN" altLang="zh-CN" dirty="0">
                <a:latin typeface="Microsoft YaHei" panose="020B0503020204020204" pitchFamily="34" charset="-122"/>
                <a:ea typeface="Microsoft YaHei" panose="020B0503020204020204" pitchFamily="34" charset="-122"/>
              </a:rPr>
              <a:t>，即为最后的预测结果</a:t>
            </a:r>
            <a:r>
              <a:rPr lang="en-US" altLang="zh-CN" i="1" dirty="0">
                <a:latin typeface="Times New Roman" panose="02020603050405020304" pitchFamily="18" charset="0"/>
                <a:ea typeface="Microsoft YaHei" panose="020B0503020204020204" pitchFamily="34" charset="-122"/>
                <a:cs typeface="Times New Roman" panose="02020603050405020304" pitchFamily="18" charset="0"/>
              </a:rPr>
              <a:t>Result</a:t>
            </a:r>
            <a:r>
              <a:rPr lang="zh-CN" altLang="zh-CN" dirty="0">
                <a:latin typeface="Microsoft YaHei" panose="020B0503020204020204" pitchFamily="34" charset="-122"/>
                <a:ea typeface="Microsoft YaHei" panose="020B0503020204020204" pitchFamily="34" charset="-122"/>
              </a:rPr>
              <a:t>。</a:t>
            </a:r>
          </a:p>
          <a:p>
            <a:pPr>
              <a:lnSpc>
                <a:spcPct val="150000"/>
              </a:lnSpc>
            </a:pPr>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45927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12069830-110E-5349-8260-E3C6098DDA91}"/>
              </a:ext>
            </a:extLst>
          </p:cNvPr>
          <p:cNvGraphicFramePr>
            <a:graphicFrameLocks noChangeAspect="1"/>
          </p:cNvGraphicFramePr>
          <p:nvPr>
            <p:extLst>
              <p:ext uri="{D42A27DB-BD31-4B8C-83A1-F6EECF244321}">
                <p14:modId xmlns:p14="http://schemas.microsoft.com/office/powerpoint/2010/main" val="865153213"/>
              </p:ext>
            </p:extLst>
          </p:nvPr>
        </p:nvGraphicFramePr>
        <p:xfrm>
          <a:off x="4997885" y="436730"/>
          <a:ext cx="4140200" cy="6324600"/>
        </p:xfrm>
        <a:graphic>
          <a:graphicData uri="http://schemas.openxmlformats.org/presentationml/2006/ole">
            <mc:AlternateContent xmlns:mc="http://schemas.openxmlformats.org/markup-compatibility/2006">
              <mc:Choice xmlns:v="urn:schemas-microsoft-com:vml" Requires="v">
                <p:oleObj spid="_x0000_s2077" r:id="rId4" imgW="4622800" imgH="7099300" progId="Visio.Drawing.15">
                  <p:embed/>
                </p:oleObj>
              </mc:Choice>
              <mc:Fallback>
                <p:oleObj r:id="rId4" imgW="4622800" imgH="70993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7885" y="436730"/>
                        <a:ext cx="4140200" cy="6324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文本框 5">
            <a:extLst>
              <a:ext uri="{FF2B5EF4-FFF2-40B4-BE49-F238E27FC236}">
                <a16:creationId xmlns:a16="http://schemas.microsoft.com/office/drawing/2014/main" id="{2157ED1E-F0E4-A146-9757-FBF01FE09787}"/>
              </a:ext>
            </a:extLst>
          </p:cNvPr>
          <p:cNvSpPr txBox="1"/>
          <p:nvPr/>
        </p:nvSpPr>
        <p:spPr>
          <a:xfrm>
            <a:off x="977030" y="2918564"/>
            <a:ext cx="2723823" cy="369332"/>
          </a:xfrm>
          <a:prstGeom prst="rect">
            <a:avLst/>
          </a:prstGeom>
          <a:noFill/>
        </p:spPr>
        <p:txBody>
          <a:bodyPr wrap="none" rtlCol="0">
            <a:spAutoFit/>
          </a:bodyPr>
          <a:lstStyle/>
          <a:p>
            <a:r>
              <a:rPr lang="zh-CN" altLang="en-US" dirty="0">
                <a:latin typeface="Microsoft YaHei" panose="020B0503020204020204" pitchFamily="34" charset="-122"/>
                <a:ea typeface="Microsoft YaHei" panose="020B0503020204020204" pitchFamily="34" charset="-122"/>
              </a:rPr>
              <a:t>算法流程图如右图所示：</a:t>
            </a:r>
          </a:p>
        </p:txBody>
      </p:sp>
    </p:spTree>
    <p:extLst>
      <p:ext uri="{BB962C8B-B14F-4D97-AF65-F5344CB8AC3E}">
        <p14:creationId xmlns:p14="http://schemas.microsoft.com/office/powerpoint/2010/main" val="504625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算法设计与实现</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矩形 1">
            <a:extLst>
              <a:ext uri="{FF2B5EF4-FFF2-40B4-BE49-F238E27FC236}">
                <a16:creationId xmlns:a16="http://schemas.microsoft.com/office/drawing/2014/main" id="{9FD1CBFC-756C-4E40-AD7A-4F62336AF8DC}"/>
              </a:ext>
            </a:extLst>
          </p:cNvPr>
          <p:cNvSpPr/>
          <p:nvPr/>
        </p:nvSpPr>
        <p:spPr>
          <a:xfrm>
            <a:off x="2099159" y="1270602"/>
            <a:ext cx="9478027" cy="535531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spcAft>
                <a:spcPts val="0"/>
              </a:spcAft>
            </a:pPr>
            <a:r>
              <a:rPr lang="en-US" altLang="zh-CN" b="1" dirty="0">
                <a:latin typeface="Times New Roman" panose="02020603050405020304" pitchFamily="18" charset="0"/>
                <a:cs typeface="宋体" panose="02010600030101010101" pitchFamily="2" charset="-122"/>
              </a:rPr>
              <a:t>EEMD-LSTM</a:t>
            </a:r>
            <a:r>
              <a:rPr lang="zh-CN" altLang="zh-CN" b="1" dirty="0">
                <a:latin typeface="Times New Roman" panose="02020603050405020304" pitchFamily="18" charset="0"/>
                <a:cs typeface="宋体" panose="02010600030101010101" pitchFamily="2" charset="-122"/>
              </a:rPr>
              <a:t>算法实现</a:t>
            </a:r>
            <a:endParaRPr lang="zh-CN" altLang="zh-CN" dirty="0">
              <a:latin typeface="Times New Roman" panose="02020603050405020304" pitchFamily="18" charset="0"/>
              <a:cs typeface="宋体" panose="02010600030101010101" pitchFamily="2" charset="-122"/>
            </a:endParaRPr>
          </a:p>
          <a:p>
            <a:pPr>
              <a:spcAft>
                <a:spcPts val="0"/>
              </a:spcAft>
            </a:pPr>
            <a:r>
              <a:rPr lang="zh-CN" altLang="zh-CN" dirty="0">
                <a:latin typeface="Times New Roman" panose="02020603050405020304" pitchFamily="18" charset="0"/>
                <a:cs typeface="宋体" panose="02010600030101010101" pitchFamily="2" charset="-122"/>
              </a:rPr>
              <a:t>输入：溶解氧时序数据</a:t>
            </a:r>
          </a:p>
          <a:p>
            <a:pPr>
              <a:spcAft>
                <a:spcPts val="0"/>
              </a:spcAft>
            </a:pPr>
            <a:r>
              <a:rPr lang="zh-CN" altLang="zh-CN" dirty="0">
                <a:latin typeface="Times New Roman" panose="02020603050405020304" pitchFamily="18" charset="0"/>
                <a:cs typeface="宋体" panose="02010600030101010101" pitchFamily="2" charset="-122"/>
              </a:rPr>
              <a:t>输出：</a:t>
            </a:r>
            <a:r>
              <a:rPr lang="en-US" altLang="zh-CN" dirty="0">
                <a:latin typeface="Times New Roman" panose="02020603050405020304" pitchFamily="18" charset="0"/>
                <a:cs typeface="宋体" panose="02010600030101010101" pitchFamily="2" charset="-122"/>
              </a:rPr>
              <a:t>EEMD-LSTM</a:t>
            </a:r>
            <a:r>
              <a:rPr lang="zh-CN" altLang="zh-CN" dirty="0">
                <a:latin typeface="Times New Roman" panose="02020603050405020304" pitchFamily="18" charset="0"/>
                <a:cs typeface="宋体" panose="02010600030101010101" pitchFamily="2" charset="-122"/>
              </a:rPr>
              <a:t>模型</a:t>
            </a:r>
          </a:p>
          <a:p>
            <a:pPr>
              <a:spcAft>
                <a:spcPts val="0"/>
              </a:spcAft>
            </a:pPr>
            <a:r>
              <a:rPr lang="en-US" altLang="zh-CN" dirty="0">
                <a:latin typeface="Times New Roman" panose="02020603050405020304" pitchFamily="18" charset="0"/>
                <a:cs typeface="宋体" panose="02010600030101010101" pitchFamily="2" charset="-122"/>
              </a:rPr>
              <a:t>dataset = </a:t>
            </a:r>
            <a:r>
              <a:rPr lang="en-US" altLang="zh-CN" dirty="0" err="1">
                <a:latin typeface="Times New Roman" panose="02020603050405020304" pitchFamily="18" charset="0"/>
                <a:cs typeface="宋体" panose="02010600030101010101" pitchFamily="2" charset="-122"/>
              </a:rPr>
              <a:t>pd.read_csv</a:t>
            </a:r>
            <a:r>
              <a:rPr lang="en-US" altLang="zh-CN" dirty="0">
                <a:latin typeface="Times New Roman" panose="02020603050405020304" pitchFamily="18" charset="0"/>
                <a:cs typeface="宋体" panose="02010600030101010101" pitchFamily="2" charset="-122"/>
              </a:rPr>
              <a:t>('Water Quality </a:t>
            </a:r>
            <a:r>
              <a:rPr lang="en-US" altLang="zh-CN" dirty="0" err="1">
                <a:latin typeface="Times New Roman" panose="02020603050405020304" pitchFamily="18" charset="0"/>
                <a:cs typeface="宋体" panose="02010600030101010101" pitchFamily="2" charset="-122"/>
              </a:rPr>
              <a:t>Record.csv</a:t>
            </a:r>
            <a:r>
              <a:rPr lang="en-US" altLang="zh-CN" dirty="0">
                <a:latin typeface="Times New Roman" panose="02020603050405020304" pitchFamily="18" charset="0"/>
                <a:cs typeface="宋体" panose="02010600030101010101" pitchFamily="2" charset="-122"/>
              </a:rPr>
              <a:t>')#</a:t>
            </a:r>
            <a:r>
              <a:rPr lang="zh-CN" altLang="zh-CN" dirty="0">
                <a:latin typeface="Times New Roman" panose="02020603050405020304" pitchFamily="18" charset="0"/>
                <a:cs typeface="宋体" panose="02010600030101010101" pitchFamily="2" charset="-122"/>
              </a:rPr>
              <a:t>读入包含溶解氧数值的</a:t>
            </a:r>
            <a:r>
              <a:rPr lang="en-US" altLang="zh-CN" dirty="0">
                <a:latin typeface="Times New Roman" panose="02020603050405020304" pitchFamily="18" charset="0"/>
                <a:cs typeface="宋体" panose="02010600030101010101" pitchFamily="2" charset="-122"/>
              </a:rPr>
              <a:t>csv</a:t>
            </a:r>
            <a:r>
              <a:rPr lang="zh-CN" altLang="zh-CN" dirty="0">
                <a:latin typeface="Times New Roman" panose="02020603050405020304" pitchFamily="18" charset="0"/>
                <a:cs typeface="宋体" panose="02010600030101010101" pitchFamily="2" charset="-122"/>
              </a:rPr>
              <a:t>文件</a:t>
            </a:r>
          </a:p>
          <a:p>
            <a:pPr>
              <a:spcAft>
                <a:spcPts val="0"/>
              </a:spcAft>
            </a:pPr>
            <a:r>
              <a:rPr lang="en-US" altLang="zh-CN" dirty="0">
                <a:latin typeface="Times New Roman" panose="02020603050405020304" pitchFamily="18" charset="0"/>
                <a:cs typeface="宋体" panose="02010600030101010101" pitchFamily="2" charset="-122"/>
              </a:rPr>
              <a:t>df = </a:t>
            </a:r>
            <a:r>
              <a:rPr lang="en-US" altLang="zh-CN" dirty="0" err="1">
                <a:latin typeface="Times New Roman" panose="02020603050405020304" pitchFamily="18" charset="0"/>
                <a:cs typeface="宋体" panose="02010600030101010101" pitchFamily="2" charset="-122"/>
              </a:rPr>
              <a:t>pd.DataFrame</a:t>
            </a:r>
            <a:r>
              <a:rPr lang="en-US" altLang="zh-CN" dirty="0">
                <a:latin typeface="Times New Roman" panose="02020603050405020304" pitchFamily="18" charset="0"/>
                <a:cs typeface="宋体" panose="02010600030101010101" pitchFamily="2" charset="-122"/>
              </a:rPr>
              <a:t>(dataset)  # </a:t>
            </a:r>
            <a:r>
              <a:rPr lang="zh-CN" altLang="zh-CN" dirty="0">
                <a:latin typeface="Times New Roman" panose="02020603050405020304" pitchFamily="18" charset="0"/>
                <a:cs typeface="宋体" panose="02010600030101010101" pitchFamily="2" charset="-122"/>
              </a:rPr>
              <a:t>整体数据的全部字典类型</a:t>
            </a:r>
          </a:p>
          <a:p>
            <a:pPr>
              <a:spcAft>
                <a:spcPts val="0"/>
              </a:spcAft>
            </a:pPr>
            <a:r>
              <a:rPr lang="en-US" altLang="zh-CN" dirty="0">
                <a:latin typeface="Times New Roman" panose="02020603050405020304" pitchFamily="18" charset="0"/>
                <a:cs typeface="宋体" panose="02010600030101010101" pitchFamily="2" charset="-122"/>
              </a:rPr>
              <a:t>do = df['Dissolved Oxygen']  # </a:t>
            </a:r>
            <a:r>
              <a:rPr lang="zh-CN" altLang="zh-CN" dirty="0">
                <a:latin typeface="Times New Roman" panose="02020603050405020304" pitchFamily="18" charset="0"/>
                <a:cs typeface="宋体" panose="02010600030101010101" pitchFamily="2" charset="-122"/>
              </a:rPr>
              <a:t>返回溶解氧那一列，用字典的方式</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scaler_DO</a:t>
            </a:r>
            <a:r>
              <a:rPr lang="en-US" altLang="zh-CN" dirty="0">
                <a:latin typeface="Times New Roman" panose="02020603050405020304" pitchFamily="18" charset="0"/>
                <a:cs typeface="宋体" panose="02010600030101010101" pitchFamily="2" charset="-122"/>
              </a:rPr>
              <a:t> = </a:t>
            </a:r>
            <a:r>
              <a:rPr lang="en-US" altLang="zh-CN" dirty="0" err="1">
                <a:latin typeface="Times New Roman" panose="02020603050405020304" pitchFamily="18" charset="0"/>
                <a:cs typeface="宋体" panose="02010600030101010101" pitchFamily="2" charset="-122"/>
              </a:rPr>
              <a:t>MinMaxScaler</a:t>
            </a:r>
            <a:r>
              <a:rPr lang="en-US" altLang="zh-CN" dirty="0">
                <a:latin typeface="Times New Roman" panose="02020603050405020304" pitchFamily="18" charset="0"/>
                <a:cs typeface="宋体" panose="02010600030101010101" pitchFamily="2" charset="-122"/>
              </a:rPr>
              <a:t>(</a:t>
            </a:r>
            <a:r>
              <a:rPr lang="en-US" altLang="zh-CN" dirty="0" err="1">
                <a:latin typeface="Times New Roman" panose="02020603050405020304" pitchFamily="18" charset="0"/>
                <a:cs typeface="宋体" panose="02010600030101010101" pitchFamily="2" charset="-122"/>
              </a:rPr>
              <a:t>feature_range</a:t>
            </a:r>
            <a:r>
              <a:rPr lang="en-US" altLang="zh-CN" dirty="0">
                <a:latin typeface="Times New Roman" panose="02020603050405020304" pitchFamily="18" charset="0"/>
                <a:cs typeface="宋体" panose="02010600030101010101" pitchFamily="2" charset="-122"/>
              </a:rPr>
              <a:t>=(0, 1))</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DO = </a:t>
            </a:r>
            <a:r>
              <a:rPr lang="en-US" altLang="zh-CN" dirty="0" err="1">
                <a:latin typeface="Times New Roman" panose="02020603050405020304" pitchFamily="18" charset="0"/>
                <a:cs typeface="宋体" panose="02010600030101010101" pitchFamily="2" charset="-122"/>
              </a:rPr>
              <a:t>scaler_DO.fit_transform</a:t>
            </a:r>
            <a:r>
              <a:rPr lang="en-US" altLang="zh-CN" dirty="0">
                <a:latin typeface="Times New Roman" panose="02020603050405020304" pitchFamily="18" charset="0"/>
                <a:cs typeface="宋体" panose="02010600030101010101" pitchFamily="2" charset="-122"/>
              </a:rPr>
              <a:t>(DO)#</a:t>
            </a:r>
            <a:r>
              <a:rPr lang="zh-CN" altLang="zh-CN" dirty="0">
                <a:latin typeface="Times New Roman" panose="02020603050405020304" pitchFamily="18" charset="0"/>
                <a:cs typeface="宋体" panose="02010600030101010101" pitchFamily="2" charset="-122"/>
              </a:rPr>
              <a:t>归一化</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eemd</a:t>
            </a:r>
            <a:r>
              <a:rPr lang="en-US" altLang="zh-CN" dirty="0">
                <a:latin typeface="Times New Roman" panose="02020603050405020304" pitchFamily="18" charset="0"/>
                <a:cs typeface="宋体" panose="02010600030101010101" pitchFamily="2" charset="-122"/>
              </a:rPr>
              <a:t> = EEMD()</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eemd.noise_seed</a:t>
            </a:r>
            <a:r>
              <a:rPr lang="en-US" altLang="zh-CN" dirty="0">
                <a:latin typeface="Times New Roman" panose="02020603050405020304" pitchFamily="18" charset="0"/>
                <a:cs typeface="宋体" panose="02010600030101010101" pitchFamily="2" charset="-122"/>
              </a:rPr>
              <a:t>(12345)</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err="1">
                <a:latin typeface="Times New Roman" panose="02020603050405020304" pitchFamily="18" charset="0"/>
                <a:cs typeface="宋体" panose="02010600030101010101" pitchFamily="2" charset="-122"/>
              </a:rPr>
              <a:t>imfs</a:t>
            </a:r>
            <a:r>
              <a:rPr lang="en-US" altLang="zh-CN" dirty="0">
                <a:latin typeface="Times New Roman" panose="02020603050405020304" pitchFamily="18" charset="0"/>
                <a:cs typeface="宋体" panose="02010600030101010101" pitchFamily="2" charset="-122"/>
              </a:rPr>
              <a:t> = </a:t>
            </a:r>
            <a:r>
              <a:rPr lang="en-US" altLang="zh-CN" dirty="0" err="1">
                <a:latin typeface="Times New Roman" panose="02020603050405020304" pitchFamily="18" charset="0"/>
                <a:cs typeface="宋体" panose="02010600030101010101" pitchFamily="2" charset="-122"/>
              </a:rPr>
              <a:t>eemd.eemd</a:t>
            </a:r>
            <a:r>
              <a:rPr lang="en-US" altLang="zh-CN" dirty="0">
                <a:latin typeface="Times New Roman" panose="02020603050405020304" pitchFamily="18" charset="0"/>
                <a:cs typeface="宋体" panose="02010600030101010101" pitchFamily="2" charset="-122"/>
              </a:rPr>
              <a:t>(</a:t>
            </a:r>
            <a:r>
              <a:rPr lang="en-US" altLang="zh-CN" dirty="0" err="1">
                <a:latin typeface="Times New Roman" panose="02020603050405020304" pitchFamily="18" charset="0"/>
                <a:cs typeface="宋体" panose="02010600030101010101" pitchFamily="2" charset="-122"/>
              </a:rPr>
              <a:t>DO.reshape</a:t>
            </a:r>
            <a:r>
              <a:rPr lang="en-US" altLang="zh-CN" dirty="0">
                <a:latin typeface="Times New Roman" panose="02020603050405020304" pitchFamily="18" charset="0"/>
                <a:cs typeface="宋体" panose="02010600030101010101" pitchFamily="2" charset="-122"/>
              </a:rPr>
              <a:t>(-1),None,8)#EEMD</a:t>
            </a:r>
            <a:r>
              <a:rPr lang="zh-CN" altLang="zh-CN" dirty="0">
                <a:latin typeface="Times New Roman" panose="02020603050405020304" pitchFamily="18" charset="0"/>
                <a:cs typeface="宋体" panose="02010600030101010101" pitchFamily="2" charset="-122"/>
              </a:rPr>
              <a:t>分解</a:t>
            </a:r>
          </a:p>
          <a:p>
            <a:pPr>
              <a:spcAft>
                <a:spcPts val="0"/>
              </a:spcAft>
            </a:pPr>
            <a:r>
              <a:rPr lang="en-US" altLang="zh-CN" dirty="0">
                <a:latin typeface="Times New Roman" panose="02020603050405020304" pitchFamily="18" charset="0"/>
                <a:cs typeface="宋体" panose="02010600030101010101" pitchFamily="2" charset="-122"/>
              </a:rPr>
              <a:t> </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for </a:t>
            </a:r>
            <a:r>
              <a:rPr lang="en-US" altLang="zh-CN" dirty="0" err="1">
                <a:latin typeface="Times New Roman" panose="02020603050405020304" pitchFamily="18" charset="0"/>
                <a:cs typeface="宋体" panose="02010600030101010101" pitchFamily="2" charset="-122"/>
              </a:rPr>
              <a:t>imf</a:t>
            </a:r>
            <a:r>
              <a:rPr lang="en-US" altLang="zh-CN" dirty="0">
                <a:latin typeface="Times New Roman" panose="02020603050405020304" pitchFamily="18" charset="0"/>
                <a:cs typeface="宋体" panose="02010600030101010101" pitchFamily="2" charset="-122"/>
              </a:rPr>
              <a:t> in </a:t>
            </a:r>
            <a:r>
              <a:rPr lang="en-US" altLang="zh-CN" dirty="0" err="1">
                <a:latin typeface="Times New Roman" panose="02020603050405020304" pitchFamily="18" charset="0"/>
                <a:cs typeface="宋体" panose="02010600030101010101" pitchFamily="2" charset="-122"/>
              </a:rPr>
              <a:t>imfs</a:t>
            </a:r>
            <a:r>
              <a:rPr lang="en-US" altLang="zh-CN" dirty="0">
                <a:latin typeface="Times New Roman" panose="02020603050405020304" pitchFamily="18" charset="0"/>
                <a:cs typeface="宋体" panose="02010600030101010101" pitchFamily="2" charset="-122"/>
              </a:rPr>
              <a:t>:</a:t>
            </a:r>
            <a:endParaRPr lang="zh-CN" altLang="zh-CN" dirty="0">
              <a:latin typeface="Times New Roman" panose="02020603050405020304" pitchFamily="18" charset="0"/>
              <a:cs typeface="宋体" panose="02010600030101010101" pitchFamily="2" charset="-122"/>
            </a:endParaRPr>
          </a:p>
          <a:p>
            <a:pPr>
              <a:spcAft>
                <a:spcPts val="0"/>
              </a:spcAft>
            </a:pPr>
            <a:r>
              <a:rPr lang="en-US" altLang="zh-CN" dirty="0">
                <a:latin typeface="Times New Roman" panose="02020603050405020304" pitchFamily="18" charset="0"/>
                <a:cs typeface="宋体" panose="02010600030101010101" pitchFamily="2" charset="-122"/>
              </a:rPr>
              <a:t>   </a:t>
            </a:r>
            <a:r>
              <a:rPr lang="zh-CN" altLang="zh-CN" dirty="0">
                <a:latin typeface="Times New Roman" panose="02020603050405020304" pitchFamily="18" charset="0"/>
                <a:cs typeface="宋体" panose="02010600030101010101" pitchFamily="2" charset="-122"/>
              </a:rPr>
              <a:t>依据回望窗口，划分训练集、测试集</a:t>
            </a:r>
          </a:p>
          <a:p>
            <a:pPr>
              <a:spcAft>
                <a:spcPts val="0"/>
              </a:spcAft>
            </a:pPr>
            <a:r>
              <a:rPr lang="en-US" altLang="zh-CN" dirty="0">
                <a:latin typeface="Times New Roman" panose="02020603050405020304" pitchFamily="18" charset="0"/>
                <a:cs typeface="宋体" panose="02010600030101010101" pitchFamily="2" charset="-122"/>
              </a:rPr>
              <a:t>   </a:t>
            </a:r>
            <a:r>
              <a:rPr lang="zh-CN" altLang="zh-CN" dirty="0">
                <a:latin typeface="Times New Roman" panose="02020603050405020304" pitchFamily="18" charset="0"/>
                <a:cs typeface="宋体" panose="02010600030101010101" pitchFamily="2" charset="-122"/>
              </a:rPr>
              <a:t>调整训练集、测试集为</a:t>
            </a:r>
            <a:r>
              <a:rPr lang="en-US" altLang="zh-CN" dirty="0">
                <a:latin typeface="Times New Roman" panose="02020603050405020304" pitchFamily="18" charset="0"/>
                <a:cs typeface="宋体" panose="02010600030101010101" pitchFamily="2" charset="-122"/>
              </a:rPr>
              <a:t>LSTM</a:t>
            </a:r>
            <a:r>
              <a:rPr lang="zh-CN" altLang="zh-CN" dirty="0">
                <a:latin typeface="Times New Roman" panose="02020603050405020304" pitchFamily="18" charset="0"/>
                <a:cs typeface="宋体" panose="02010600030101010101" pitchFamily="2" charset="-122"/>
              </a:rPr>
              <a:t>网络需要的三维数据</a:t>
            </a:r>
          </a:p>
          <a:p>
            <a:pPr>
              <a:spcAft>
                <a:spcPts val="0"/>
              </a:spcAft>
            </a:pPr>
            <a:r>
              <a:rPr lang="en-US" altLang="zh-CN" dirty="0">
                <a:latin typeface="Times New Roman" panose="02020603050405020304" pitchFamily="18" charset="0"/>
                <a:cs typeface="宋体" panose="02010600030101010101" pitchFamily="2" charset="-122"/>
              </a:rPr>
              <a:t>   model = </a:t>
            </a:r>
            <a:r>
              <a:rPr lang="en-US" altLang="zh-CN" dirty="0" err="1">
                <a:latin typeface="Times New Roman" panose="02020603050405020304" pitchFamily="18" charset="0"/>
                <a:cs typeface="宋体" panose="02010600030101010101" pitchFamily="2" charset="-122"/>
              </a:rPr>
              <a:t>LSTM_Model</a:t>
            </a:r>
            <a:r>
              <a:rPr lang="en-US" altLang="zh-CN" dirty="0">
                <a:latin typeface="Times New Roman" panose="02020603050405020304" pitchFamily="18" charset="0"/>
                <a:cs typeface="宋体" panose="02010600030101010101" pitchFamily="2" charset="-122"/>
              </a:rPr>
              <a:t>(X2_train,Y2_train,i)#</a:t>
            </a:r>
            <a:r>
              <a:rPr lang="zh-CN" altLang="zh-CN" dirty="0">
                <a:latin typeface="Times New Roman" panose="02020603050405020304" pitchFamily="18" charset="0"/>
                <a:cs typeface="宋体" panose="02010600030101010101" pitchFamily="2" charset="-122"/>
              </a:rPr>
              <a:t>训练模型</a:t>
            </a:r>
          </a:p>
          <a:p>
            <a:pPr indent="228600">
              <a:spcAft>
                <a:spcPts val="0"/>
              </a:spcAft>
            </a:pPr>
            <a:r>
              <a:rPr lang="en-US" altLang="zh-CN" dirty="0" err="1">
                <a:latin typeface="Times New Roman" panose="02020603050405020304" pitchFamily="18" charset="0"/>
                <a:cs typeface="宋体" panose="02010600030101010101" pitchFamily="2" charset="-122"/>
              </a:rPr>
              <a:t>model.save</a:t>
            </a:r>
            <a:r>
              <a:rPr lang="en-US" altLang="zh-CN" dirty="0">
                <a:latin typeface="Times New Roman" panose="02020603050405020304" pitchFamily="18" charset="0"/>
                <a:cs typeface="宋体" panose="02010600030101010101" pitchFamily="2" charset="-122"/>
              </a:rPr>
              <a:t>#</a:t>
            </a:r>
            <a:r>
              <a:rPr lang="zh-CN" altLang="zh-CN" dirty="0">
                <a:latin typeface="Times New Roman" panose="02020603050405020304" pitchFamily="18" charset="0"/>
                <a:cs typeface="宋体" panose="02010600030101010101" pitchFamily="2" charset="-122"/>
              </a:rPr>
              <a:t>保存模型</a:t>
            </a:r>
          </a:p>
        </p:txBody>
      </p:sp>
    </p:spTree>
    <p:extLst>
      <p:ext uri="{BB962C8B-B14F-4D97-AF65-F5344CB8AC3E}">
        <p14:creationId xmlns:p14="http://schemas.microsoft.com/office/powerpoint/2010/main" val="210575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3406747"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评价指标</a:t>
              </a:r>
            </a:p>
          </p:txBody>
        </p:sp>
      </p:grpSp>
      <p:sp>
        <p:nvSpPr>
          <p:cNvPr id="3" name="Rectangle 2">
            <a:extLst>
              <a:ext uri="{FF2B5EF4-FFF2-40B4-BE49-F238E27FC236}">
                <a16:creationId xmlns:a16="http://schemas.microsoft.com/office/drawing/2014/main" id="{6EB75EEB-9E6D-F444-9B18-280962841653}"/>
              </a:ext>
            </a:extLst>
          </p:cNvPr>
          <p:cNvSpPr>
            <a:spLocks noChangeArrowheads="1"/>
          </p:cNvSpPr>
          <p:nvPr/>
        </p:nvSpPr>
        <p:spPr bwMode="auto">
          <a:xfrm>
            <a:off x="1166316" y="21943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6BA4F952-A128-0B40-A973-56E4BE02E65B}"/>
              </a:ext>
            </a:extLst>
          </p:cNvPr>
          <p:cNvSpPr>
            <a:spLocks noChangeArrowheads="1"/>
          </p:cNvSpPr>
          <p:nvPr/>
        </p:nvSpPr>
        <p:spPr bwMode="auto">
          <a:xfrm>
            <a:off x="4997885" y="43673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BFACF4EC-D240-0A45-B0F2-44ADFFA5AC84}"/>
                  </a:ext>
                </a:extLst>
              </p:cNvPr>
              <p:cNvSpPr/>
              <p:nvPr/>
            </p:nvSpPr>
            <p:spPr>
              <a:xfrm>
                <a:off x="1564287" y="1476838"/>
                <a:ext cx="9696611" cy="4788555"/>
              </a:xfrm>
              <a:prstGeom prst="rect">
                <a:avLst/>
              </a:prstGeom>
            </p:spPr>
            <p:txBody>
              <a:bodyPr wrap="square">
                <a:spAutoFit/>
              </a:bodyPr>
              <a:lstStyle/>
              <a:p>
                <a:pPr indent="266700">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为了测试模型的预测能力，我们选择三个统计指标并在测试集中比较它们的值。 它们是</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Root Mean Square Error</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，均方根误差），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Mean Absolute Error</a:t>
                </a: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，平均绝对误差），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Mean Absolute Percentage Error</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，平均绝对百分比误差</a:t>
                </a: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），决定系数</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a:t>
                </a:r>
                <a:r>
                  <a:rPr lang="en-US" altLang="zh-CN" baseline="30000" dirty="0">
                    <a:latin typeface="Microsoft YaHei" panose="020B0503020204020204" pitchFamily="34" charset="-122"/>
                    <a:ea typeface="Microsoft YaHei" panose="020B0503020204020204" pitchFamily="34" charset="-122"/>
                    <a:cs typeface="宋体" panose="02010600030101010101" pitchFamily="2" charset="-122"/>
                  </a:rPr>
                  <a:t>2</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和</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，接近</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0</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意味着更好的性能，而对于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a:t>
                </a:r>
                <a:r>
                  <a:rPr lang="en-US" altLang="zh-CN" baseline="30000" dirty="0">
                    <a:latin typeface="Microsoft YaHei" panose="020B0503020204020204" pitchFamily="34" charset="-122"/>
                    <a:ea typeface="Microsoft YaHei" panose="020B0503020204020204" pitchFamily="34" charset="-122"/>
                    <a:cs typeface="宋体" panose="02010600030101010101" pitchFamily="2" charset="-122"/>
                  </a:rPr>
                  <a:t>2</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，接近</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1</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更好，</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是一个相对值，越小越好，在不同模型比较下才有实际意义。</a:t>
                </a:r>
              </a:p>
              <a:p>
                <a:pPr>
                  <a:lnSpc>
                    <a:spcPct val="125000"/>
                  </a:lnSpc>
                </a:pP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cs typeface="宋体" panose="02010600030101010101" pitchFamily="2" charset="-122"/>
                        </a:rPr>
                        <m:t>𝑅𝑀𝑆𝐸</m:t>
                      </m:r>
                      <m:r>
                        <a:rPr lang="en-US" altLang="zh-CN" i="1">
                          <a:latin typeface="Cambria Math" panose="02040503050406030204" pitchFamily="18" charset="0"/>
                          <a:cs typeface="宋体" panose="02010600030101010101" pitchFamily="2" charset="-122"/>
                        </a:rPr>
                        <m:t>=</m:t>
                      </m:r>
                      <m:rad>
                        <m:radPr>
                          <m:degHide m:val="on"/>
                          <m:ctrlPr>
                            <a:rPr lang="zh-CN" altLang="zh-CN" i="1">
                              <a:latin typeface="Cambria Math" panose="02040503050406030204" pitchFamily="18" charset="0"/>
                              <a:ea typeface="Cambria Math" panose="02040503050406030204" pitchFamily="18" charset="0"/>
                              <a:cs typeface="宋体" panose="02010600030101010101" pitchFamily="2" charset="-122"/>
                            </a:rPr>
                          </m:ctrlPr>
                        </m:radPr>
                        <m:deg/>
                        <m:e>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r>
                                <a:rPr lang="en-US" altLang="zh-CN" i="1">
                                  <a:latin typeface="Cambria Math" panose="02040503050406030204" pitchFamily="18" charset="0"/>
                                  <a:cs typeface="宋体" panose="02010600030101010101" pitchFamily="2" charset="-122"/>
                                </a:rPr>
                                <m:t>1</m:t>
                              </m:r>
                            </m:num>
                            <m:den>
                              <m:r>
                                <a:rPr lang="en-US" altLang="zh-CN" i="1">
                                  <a:latin typeface="Cambria Math" panose="02040503050406030204" pitchFamily="18" charset="0"/>
                                  <a:cs typeface="宋体" panose="02010600030101010101" pitchFamily="2" charset="-122"/>
                                </a:rPr>
                                <m:t>𝑛</m:t>
                              </m:r>
                            </m:den>
                          </m:f>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=1</m:t>
                              </m:r>
                            </m:sub>
                            <m:sup>
                              <m:r>
                                <a:rPr lang="en-US" altLang="zh-CN" i="1">
                                  <a:latin typeface="Cambria Math" panose="02040503050406030204" pitchFamily="18" charset="0"/>
                                  <a:cs typeface="宋体" panose="02010600030101010101" pitchFamily="2" charset="-122"/>
                                </a:rPr>
                                <m:t>𝑛</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e>
                      </m:rad>
                      <m:r>
                        <a:rPr lang="zh-CN" altLang="en-US" b="0" i="1" smtClean="0">
                          <a:latin typeface="Cambria Math" panose="02040503050406030204" pitchFamily="18" charset="0"/>
                          <a:cs typeface="宋体" panose="02010600030101010101" pitchFamily="2" charset="-122"/>
                        </a:rPr>
                        <m:t>             </m:t>
                      </m:r>
                      <m:r>
                        <a:rPr lang="en-US" altLang="zh-CN" i="1">
                          <a:latin typeface="Cambria Math" panose="02040503050406030204" pitchFamily="18" charset="0"/>
                          <a:cs typeface="宋体" panose="02010600030101010101" pitchFamily="2" charset="-122"/>
                        </a:rPr>
                        <m:t>𝑀𝐴𝐸</m:t>
                      </m:r>
                      <m:r>
                        <a:rPr lang="en-US" altLang="zh-CN" i="1">
                          <a:latin typeface="Cambria Math" panose="02040503050406030204" pitchFamily="18" charset="0"/>
                          <a:cs typeface="宋体" panose="02010600030101010101" pitchFamily="2" charset="-122"/>
                        </a:rPr>
                        <m:t>=</m:t>
                      </m:r>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r>
                            <a:rPr lang="en-US" altLang="zh-CN" i="1">
                              <a:latin typeface="Cambria Math" panose="02040503050406030204" pitchFamily="18" charset="0"/>
                              <a:cs typeface="宋体" panose="02010600030101010101" pitchFamily="2" charset="-122"/>
                            </a:rPr>
                            <m:t>1</m:t>
                          </m:r>
                        </m:num>
                        <m:den>
                          <m:r>
                            <a:rPr lang="en-US" altLang="zh-CN" i="1">
                              <a:latin typeface="Cambria Math" panose="02040503050406030204" pitchFamily="18" charset="0"/>
                              <a:cs typeface="宋体" panose="02010600030101010101" pitchFamily="2" charset="-122"/>
                            </a:rPr>
                            <m:t>𝑛</m:t>
                          </m:r>
                        </m:den>
                      </m:f>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=1</m:t>
                          </m:r>
                        </m:sub>
                        <m:sup>
                          <m:r>
                            <a:rPr lang="en-US" altLang="zh-CN" i="1">
                              <a:latin typeface="Cambria Math" panose="02040503050406030204" pitchFamily="18" charset="0"/>
                              <a:cs typeface="宋体" panose="02010600030101010101" pitchFamily="2" charset="-122"/>
                            </a:rPr>
                            <m:t>𝑛</m:t>
                          </m:r>
                        </m:sup>
                        <m:e>
                          <m:d>
                            <m:dPr>
                              <m:begChr m:val="|"/>
                              <m:end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nary>
                    </m:oMath>
                  </m:oMathPara>
                </a14:m>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gn="ctr">
                  <a:lnSpc>
                    <a:spcPct val="125000"/>
                  </a:lnSpc>
                </a:pPr>
                <a14:m>
                  <m:oMath xmlns:m="http://schemas.openxmlformats.org/officeDocument/2006/math">
                    <m:r>
                      <a:rPr lang="en-US" altLang="zh-CN" i="1">
                        <a:latin typeface="Cambria Math" panose="02040503050406030204" pitchFamily="18" charset="0"/>
                        <a:cs typeface="Times New Roman" panose="02020603050405020304" pitchFamily="18" charset="0"/>
                      </a:rPr>
                      <m:t>𝑀𝐴𝑃𝐸</m:t>
                    </m:r>
                    <m:r>
                      <a:rPr lang="en-US" altLang="zh-CN" i="1">
                        <a:latin typeface="Cambria Math" panose="02040503050406030204" pitchFamily="18" charset="0"/>
                        <a:cs typeface="Times New Roman" panose="02020603050405020304" pitchFamily="18" charset="0"/>
                      </a:rPr>
                      <m:t>=</m:t>
                    </m:r>
                    <m:f>
                      <m:f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a:latin typeface="Cambria Math" panose="02040503050406030204" pitchFamily="18" charset="0"/>
                            <a:cs typeface="Times New Roman" panose="02020603050405020304" pitchFamily="18" charset="0"/>
                          </a:rPr>
                          <m:t>1</m:t>
                        </m:r>
                      </m:num>
                      <m:den>
                        <m:r>
                          <a:rPr lang="en-US" altLang="zh-CN" i="1">
                            <a:latin typeface="Cambria Math" panose="02040503050406030204" pitchFamily="18" charset="0"/>
                            <a:cs typeface="Times New Roman" panose="02020603050405020304" pitchFamily="18" charset="0"/>
                          </a:rPr>
                          <m:t>𝑛</m:t>
                        </m:r>
                      </m:den>
                    </m:f>
                    <m:nary>
                      <m:naryPr>
                        <m:chr m:val="∑"/>
                        <m:limLoc m:val="undOv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a:latin typeface="Cambria Math" panose="02040503050406030204" pitchFamily="18" charset="0"/>
                            <a:cs typeface="Times New Roman" panose="02020603050405020304" pitchFamily="18" charset="0"/>
                          </a:rPr>
                          <m:t>𝑡</m:t>
                        </m:r>
                        <m:r>
                          <a:rPr lang="en-US" altLang="zh-CN" i="1">
                            <a:latin typeface="Cambria Math" panose="02040503050406030204" pitchFamily="18" charset="0"/>
                            <a:cs typeface="Times New Roman" panose="02020603050405020304" pitchFamily="18" charset="0"/>
                          </a:rPr>
                          <m:t>=1</m:t>
                        </m:r>
                      </m:sub>
                      <m:sup>
                        <m:r>
                          <a:rPr lang="en-US" altLang="zh-CN" i="1">
                            <a:latin typeface="Cambria Math" panose="02040503050406030204" pitchFamily="18" charset="0"/>
                            <a:cs typeface="Times New Roman" panose="02020603050405020304" pitchFamily="18" charset="0"/>
                          </a:rPr>
                          <m:t>𝑛</m:t>
                        </m:r>
                      </m:sup>
                      <m:e>
                        <m:f>
                          <m:f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fPr>
                          <m:num>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r>
                                  <a:rPr lang="en-US" altLang="zh-CN" i="1">
                                    <a:latin typeface="Cambria Math" panose="02040503050406030204" pitchFamily="18" charset="0"/>
                                    <a:cs typeface="Times New Roman" panose="02020603050405020304" pitchFamily="18" charset="0"/>
                                  </a:rPr>
                                  <m:t>−</m:t>
                                </m:r>
                                <m:acc>
                                  <m:accPr>
                                    <m: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accPr>
                                  <m:e>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e>
                                </m:acc>
                              </m:e>
                            </m:d>
                          </m:num>
                          <m:den>
                            <m:sSub>
                              <m:sSub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𝑦</m:t>
                                </m:r>
                              </m:e>
                              <m:sub>
                                <m:r>
                                  <a:rPr lang="en-US" altLang="zh-CN" i="1">
                                    <a:latin typeface="Cambria Math" panose="02040503050406030204" pitchFamily="18" charset="0"/>
                                    <a:cs typeface="Times New Roman" panose="02020603050405020304" pitchFamily="18" charset="0"/>
                                  </a:rPr>
                                  <m:t>𝑡</m:t>
                                </m:r>
                              </m:sub>
                            </m:sSub>
                          </m:den>
                        </m:f>
                      </m:e>
                    </m:nary>
                  </m:oMath>
                </a14:m>
                <a:r>
                  <a:rPr lang="zh-CN" altLang="en-US" dirty="0">
                    <a:latin typeface="Microsoft YaHei" panose="020B0503020204020204" pitchFamily="34" charset="-122"/>
                    <a:ea typeface="Microsoft YaHei" panose="020B0503020204020204" pitchFamily="34" charset="-122"/>
                    <a:cs typeface="宋体" panose="02010600030101010101" pitchFamily="2" charset="-122"/>
                  </a:rPr>
                  <a:t>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r>
                          <a:rPr lang="en-US" altLang="zh-CN" i="1">
                            <a:latin typeface="Cambria Math" panose="02040503050406030204" pitchFamily="18" charset="0"/>
                            <a:cs typeface="宋体" panose="02010600030101010101" pitchFamily="2" charset="-122"/>
                          </a:rPr>
                          <m:t>𝑅</m:t>
                        </m:r>
                      </m:e>
                      <m:sup>
                        <m:r>
                          <a:rPr lang="en-US" altLang="zh-CN" i="1">
                            <a:latin typeface="Cambria Math" panose="02040503050406030204" pitchFamily="18" charset="0"/>
                            <a:cs typeface="宋体" panose="02010600030101010101" pitchFamily="2" charset="-122"/>
                          </a:rPr>
                          <m:t>2</m:t>
                        </m:r>
                      </m:sup>
                    </m:sSup>
                    <m:r>
                      <a:rPr lang="en-US" altLang="zh-CN" i="1">
                        <a:latin typeface="Cambria Math" panose="02040503050406030204" pitchFamily="18" charset="0"/>
                        <a:cs typeface="宋体" panose="02010600030101010101" pitchFamily="2" charset="-122"/>
                      </a:rPr>
                      <m:t>=1−</m:t>
                    </m:r>
                    <m:f>
                      <m:fPr>
                        <m:ctrlPr>
                          <a:rPr lang="zh-CN" altLang="zh-CN" i="1">
                            <a:latin typeface="Cambria Math" panose="02040503050406030204" pitchFamily="18" charset="0"/>
                            <a:ea typeface="Cambria Math" panose="02040503050406030204" pitchFamily="18" charset="0"/>
                            <a:cs typeface="宋体" panose="02010600030101010101" pitchFamily="2" charset="-122"/>
                          </a:rPr>
                        </m:ctrlPr>
                      </m:fPr>
                      <m:num>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=0</m:t>
                            </m:r>
                          </m:sub>
                          <m:sup>
                            <m:r>
                              <a:rPr lang="en-US" altLang="zh-CN" i="1">
                                <a:latin typeface="Cambria Math" panose="02040503050406030204" pitchFamily="18" charset="0"/>
                                <a:cs typeface="宋体" panose="02010600030101010101" pitchFamily="2" charset="-122"/>
                              </a:rPr>
                              <m:t>𝑛</m:t>
                            </m:r>
                            <m:r>
                              <a:rPr lang="en-US" altLang="zh-CN" i="1">
                                <a:latin typeface="Cambria Math" panose="02040503050406030204" pitchFamily="18" charset="0"/>
                                <a:cs typeface="宋体" panose="02010600030101010101" pitchFamily="2" charset="-122"/>
                              </a:rPr>
                              <m:t>−1</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num>
                      <m:den>
                        <m:nary>
                          <m:naryPr>
                            <m:chr m:val="∑"/>
                            <m:limLoc m:val="undOvr"/>
                            <m:ctrlPr>
                              <a:rPr lang="zh-CN" altLang="zh-CN" i="1">
                                <a:latin typeface="Cambria Math" panose="02040503050406030204" pitchFamily="18" charset="0"/>
                                <a:ea typeface="Cambria Math" panose="02040503050406030204" pitchFamily="18" charset="0"/>
                                <a:cs typeface="宋体" panose="02010600030101010101" pitchFamily="2" charset="-122"/>
                              </a:rPr>
                            </m:ctrlPr>
                          </m:naryPr>
                          <m:sub>
                            <m:r>
                              <a:rPr lang="en-US" altLang="zh-CN" i="1">
                                <a:latin typeface="Cambria Math" panose="02040503050406030204" pitchFamily="18" charset="0"/>
                                <a:cs typeface="宋体" panose="02010600030101010101" pitchFamily="2" charset="-122"/>
                              </a:rPr>
                              <m:t>𝑡</m:t>
                            </m:r>
                            <m:r>
                              <a:rPr lang="en-US" altLang="zh-CN" i="1">
                                <a:latin typeface="Cambria Math" panose="02040503050406030204" pitchFamily="18" charset="0"/>
                                <a:cs typeface="宋体" panose="02010600030101010101" pitchFamily="2" charset="-122"/>
                              </a:rPr>
                              <m:t>=0</m:t>
                            </m:r>
                          </m:sub>
                          <m:sup>
                            <m:r>
                              <a:rPr lang="en-US" altLang="zh-CN" i="1">
                                <a:latin typeface="Cambria Math" panose="02040503050406030204" pitchFamily="18" charset="0"/>
                                <a:cs typeface="宋体" panose="02010600030101010101" pitchFamily="2" charset="-122"/>
                              </a:rPr>
                              <m:t>𝑛</m:t>
                            </m:r>
                            <m:r>
                              <a:rPr lang="en-US" altLang="zh-CN" i="1">
                                <a:latin typeface="Cambria Math" panose="02040503050406030204" pitchFamily="18" charset="0"/>
                                <a:cs typeface="宋体" panose="02010600030101010101" pitchFamily="2" charset="-122"/>
                              </a:rPr>
                              <m:t>−1</m:t>
                            </m:r>
                          </m:sup>
                          <m:e>
                            <m:sSup>
                              <m:sSup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i="1">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r>
                                      <a:rPr lang="en-US" altLang="zh-CN" i="1">
                                        <a:latin typeface="Cambria Math" panose="02040503050406030204" pitchFamily="18" charset="0"/>
                                        <a:cs typeface="宋体" panose="02010600030101010101" pitchFamily="2" charset="-122"/>
                                      </a:rPr>
                                      <m:t>−</m:t>
                                    </m:r>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e>
                                </m:d>
                              </m:e>
                              <m:sup>
                                <m:r>
                                  <a:rPr lang="en-US" altLang="zh-CN" i="1">
                                    <a:latin typeface="Cambria Math" panose="02040503050406030204" pitchFamily="18" charset="0"/>
                                    <a:cs typeface="宋体" panose="02010600030101010101" pitchFamily="2" charset="-122"/>
                                  </a:rPr>
                                  <m:t>2</m:t>
                                </m:r>
                              </m:sup>
                            </m:sSup>
                          </m:e>
                        </m:nary>
                      </m:den>
                    </m:f>
                  </m:oMath>
                </a14:m>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endParaRPr lang="zh-CN" altLang="zh-CN" dirty="0">
                  <a:latin typeface="Microsoft YaHei" panose="020B0503020204020204" pitchFamily="34" charset="-122"/>
                  <a:ea typeface="Microsoft YaHei" panose="020B0503020204020204" pitchFamily="34" charset="-122"/>
                  <a:cs typeface="宋体" panose="02010600030101010101" pitchFamily="2" charset="-122"/>
                </a:endParaRPr>
              </a:p>
              <a:p>
                <a:pPr>
                  <a:lnSpc>
                    <a:spcPct val="125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其中，</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为样本个数，</a:t>
                </a:r>
                <a14:m>
                  <m:oMath xmlns:m="http://schemas.openxmlformats.org/officeDocument/2006/math">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为溶解氧实际值，</a:t>
                </a:r>
                <a14:m>
                  <m:oMath xmlns:m="http://schemas.openxmlformats.org/officeDocument/2006/math">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为溶解氧预测值，</a:t>
                </a:r>
                <a14:m>
                  <m:oMath xmlns:m="http://schemas.openxmlformats.org/officeDocument/2006/math">
                    <m:acc>
                      <m:accPr>
                        <m:chr m:val="̅"/>
                        <m:ctrlPr>
                          <a:rPr lang="zh-CN" altLang="zh-CN" i="1">
                            <a:latin typeface="Cambria Math" panose="02040503050406030204" pitchFamily="18" charset="0"/>
                            <a:ea typeface="Cambria Math" panose="02040503050406030204" pitchFamily="18" charset="0"/>
                            <a:cs typeface="宋体" panose="02010600030101010101" pitchFamily="2" charset="-122"/>
                          </a:rPr>
                        </m:ctrlPr>
                      </m:accPr>
                      <m:e>
                        <m:sSub>
                          <m:sSubPr>
                            <m:ctrlPr>
                              <a:rPr lang="zh-CN" altLang="zh-CN" i="1">
                                <a:latin typeface="Cambria Math" panose="02040503050406030204" pitchFamily="18" charset="0"/>
                                <a:ea typeface="Cambria Math" panose="02040503050406030204" pitchFamily="18" charset="0"/>
                                <a:cs typeface="宋体" panose="02010600030101010101" pitchFamily="2" charset="-122"/>
                              </a:rPr>
                            </m:ctrlPr>
                          </m:sSubPr>
                          <m:e>
                            <m:r>
                              <a:rPr lang="en-US" altLang="zh-CN" i="1">
                                <a:latin typeface="Cambria Math" panose="02040503050406030204" pitchFamily="18" charset="0"/>
                                <a:cs typeface="宋体" panose="02010600030101010101" pitchFamily="2" charset="-122"/>
                              </a:rPr>
                              <m:t>𝑦</m:t>
                            </m:r>
                          </m:e>
                          <m:sub>
                            <m:r>
                              <a:rPr lang="en-US" altLang="zh-CN" i="1">
                                <a:latin typeface="Cambria Math" panose="02040503050406030204" pitchFamily="18" charset="0"/>
                                <a:cs typeface="宋体" panose="02010600030101010101" pitchFamily="2" charset="-122"/>
                              </a:rPr>
                              <m:t>𝑡</m:t>
                            </m:r>
                          </m:sub>
                        </m:sSub>
                      </m:e>
                    </m:acc>
                  </m:oMath>
                </a14:m>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为样本平均值。</a:t>
                </a:r>
              </a:p>
            </p:txBody>
          </p:sp>
        </mc:Choice>
        <mc:Fallback xmlns="">
          <p:sp>
            <p:nvSpPr>
              <p:cNvPr id="5" name="矩形 4">
                <a:extLst>
                  <a:ext uri="{FF2B5EF4-FFF2-40B4-BE49-F238E27FC236}">
                    <a16:creationId xmlns:a16="http://schemas.microsoft.com/office/drawing/2014/main" id="{BFACF4EC-D240-0A45-B0F2-44ADFFA5AC84}"/>
                  </a:ext>
                </a:extLst>
              </p:cNvPr>
              <p:cNvSpPr>
                <a:spLocks noRot="1" noChangeAspect="1" noMove="1" noResize="1" noEditPoints="1" noAdjustHandles="1" noChangeArrowheads="1" noChangeShapeType="1" noTextEdit="1"/>
              </p:cNvSpPr>
              <p:nvPr/>
            </p:nvSpPr>
            <p:spPr>
              <a:xfrm>
                <a:off x="1564287" y="1476838"/>
                <a:ext cx="9696611" cy="4788555"/>
              </a:xfrm>
              <a:prstGeom prst="rect">
                <a:avLst/>
              </a:prstGeom>
              <a:blipFill>
                <a:blip r:embed="rId3"/>
                <a:stretch>
                  <a:fillRect l="-392" b="-105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468166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参数选择</a:t>
              </a:r>
            </a:p>
          </p:txBody>
        </p:sp>
      </p:grpSp>
      <p:sp>
        <p:nvSpPr>
          <p:cNvPr id="3" name="文本框 2">
            <a:extLst>
              <a:ext uri="{FF2B5EF4-FFF2-40B4-BE49-F238E27FC236}">
                <a16:creationId xmlns:a16="http://schemas.microsoft.com/office/drawing/2014/main" id="{DEC6AF9C-FFDC-C64E-9AC4-0243B60795D3}"/>
              </a:ext>
            </a:extLst>
          </p:cNvPr>
          <p:cNvSpPr txBox="1"/>
          <p:nvPr/>
        </p:nvSpPr>
        <p:spPr>
          <a:xfrm>
            <a:off x="1097424" y="1442476"/>
            <a:ext cx="11094576" cy="400110"/>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为进一步寻找最佳预测模型，</a:t>
            </a:r>
            <a:r>
              <a:rPr lang="zh-CN" altLang="zh-CN" dirty="0">
                <a:latin typeface="Microsoft YaHei" panose="020B0503020204020204" pitchFamily="34" charset="-122"/>
                <a:ea typeface="Microsoft YaHei" panose="020B0503020204020204" pitchFamily="34" charset="-122"/>
              </a:rPr>
              <a:t>分不同</a:t>
            </a:r>
            <a:r>
              <a:rPr lang="en-US" altLang="zh-CN" dirty="0">
                <a:latin typeface="Microsoft YaHei" panose="020B0503020204020204" pitchFamily="34" charset="-122"/>
                <a:ea typeface="Microsoft YaHei" panose="020B0503020204020204" pitchFamily="34" charset="-122"/>
              </a:rPr>
              <a:t>epoch</a:t>
            </a:r>
            <a:r>
              <a:rPr lang="zh-CN" altLang="zh-CN" dirty="0">
                <a:latin typeface="Microsoft YaHei" panose="020B0503020204020204" pitchFamily="34" charset="-122"/>
                <a:ea typeface="Microsoft YaHei" panose="020B0503020204020204" pitchFamily="34" charset="-122"/>
              </a:rPr>
              <a:t>、</a:t>
            </a:r>
            <a:r>
              <a:rPr lang="en-US" altLang="zh-CN" dirty="0" err="1">
                <a:latin typeface="Microsoft YaHei" panose="020B0503020204020204" pitchFamily="34" charset="-122"/>
                <a:ea typeface="Microsoft YaHei" panose="020B0503020204020204" pitchFamily="34" charset="-122"/>
              </a:rPr>
              <a:t>batch_size</a:t>
            </a:r>
            <a:r>
              <a:rPr lang="zh-CN" altLang="zh-CN"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单元数划分如下</a:t>
            </a:r>
            <a:r>
              <a:rPr lang="zh-CN" altLang="en-US" dirty="0">
                <a:latin typeface="Microsoft YaHei" panose="020B0503020204020204" pitchFamily="34" charset="-122"/>
                <a:ea typeface="Microsoft YaHei" panose="020B0503020204020204" pitchFamily="34" charset="-122"/>
              </a:rPr>
              <a:t>（激活函数都为</a:t>
            </a:r>
            <a:r>
              <a:rPr lang="en-US" altLang="zh-CN" dirty="0">
                <a:latin typeface="Microsoft YaHei" panose="020B0503020204020204" pitchFamily="34" charset="-122"/>
                <a:ea typeface="Microsoft YaHei" panose="020B0503020204020204" pitchFamily="34" charset="-122"/>
              </a:rPr>
              <a:t>tanh</a:t>
            </a: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 </a:t>
            </a:r>
            <a:endParaRPr kumimoji="1" lang="zh-CN" altLang="en-US" dirty="0">
              <a:latin typeface="Microsoft YaHei" panose="020B0503020204020204" pitchFamily="34" charset="-122"/>
              <a:ea typeface="Microsoft YaHei" panose="020B0503020204020204" pitchFamily="34" charset="-122"/>
            </a:endParaRPr>
          </a:p>
        </p:txBody>
      </p:sp>
      <p:graphicFrame>
        <p:nvGraphicFramePr>
          <p:cNvPr id="7" name="表格 6">
            <a:extLst>
              <a:ext uri="{FF2B5EF4-FFF2-40B4-BE49-F238E27FC236}">
                <a16:creationId xmlns:a16="http://schemas.microsoft.com/office/drawing/2014/main" id="{3A2319E4-7171-4A46-9B7D-C3A64CE20DA6}"/>
              </a:ext>
            </a:extLst>
          </p:cNvPr>
          <p:cNvGraphicFramePr>
            <a:graphicFrameLocks noGrp="1"/>
          </p:cNvGraphicFramePr>
          <p:nvPr>
            <p:extLst>
              <p:ext uri="{D42A27DB-BD31-4B8C-83A1-F6EECF244321}">
                <p14:modId xmlns:p14="http://schemas.microsoft.com/office/powerpoint/2010/main" val="894266391"/>
              </p:ext>
            </p:extLst>
          </p:nvPr>
        </p:nvGraphicFramePr>
        <p:xfrm>
          <a:off x="767250" y="2016357"/>
          <a:ext cx="11160676" cy="3846074"/>
        </p:xfrm>
        <a:graphic>
          <a:graphicData uri="http://schemas.openxmlformats.org/drawingml/2006/table">
            <a:tbl>
              <a:tblPr firstRow="1" firstCol="1" bandRow="1">
                <a:tableStyleId>{2D5ABB26-0587-4C30-8999-92F81FD0307C}</a:tableStyleId>
              </a:tblPr>
              <a:tblGrid>
                <a:gridCol w="3737425">
                  <a:extLst>
                    <a:ext uri="{9D8B030D-6E8A-4147-A177-3AD203B41FA5}">
                      <a16:colId xmlns:a16="http://schemas.microsoft.com/office/drawing/2014/main" val="3023492847"/>
                    </a:ext>
                  </a:extLst>
                </a:gridCol>
                <a:gridCol w="3737362">
                  <a:extLst>
                    <a:ext uri="{9D8B030D-6E8A-4147-A177-3AD203B41FA5}">
                      <a16:colId xmlns:a16="http://schemas.microsoft.com/office/drawing/2014/main" val="2437065843"/>
                    </a:ext>
                  </a:extLst>
                </a:gridCol>
                <a:gridCol w="3685889">
                  <a:extLst>
                    <a:ext uri="{9D8B030D-6E8A-4147-A177-3AD203B41FA5}">
                      <a16:colId xmlns:a16="http://schemas.microsoft.com/office/drawing/2014/main" val="3118341704"/>
                    </a:ext>
                  </a:extLst>
                </a:gridCol>
              </a:tblGrid>
              <a:tr h="524510">
                <a:tc>
                  <a:txBody>
                    <a:bodyPr/>
                    <a:lstStyle/>
                    <a:p>
                      <a:pPr algn="ctr">
                        <a:lnSpc>
                          <a:spcPct val="125000"/>
                        </a:lnSpc>
                        <a:spcAft>
                          <a:spcPts val="0"/>
                        </a:spcAft>
                      </a:pPr>
                      <a:r>
                        <a:rPr lang="en-US" sz="2000" dirty="0">
                          <a:effectLst/>
                          <a:latin typeface="Times New Roman" panose="02020603050405020304" pitchFamily="18" charset="0"/>
                          <a:cs typeface="Times New Roman" panose="02020603050405020304" pitchFamily="18" charset="0"/>
                        </a:rPr>
                        <a:t>50</a:t>
                      </a:r>
                      <a:r>
                        <a:rPr lang="zh-CN" sz="2000" dirty="0">
                          <a:effectLst/>
                          <a:latin typeface="Times New Roman" panose="02020603050405020304" pitchFamily="18" charset="0"/>
                          <a:cs typeface="Times New Roman" panose="02020603050405020304" pitchFamily="18" charset="0"/>
                        </a:rPr>
                        <a:t>个</a:t>
                      </a:r>
                      <a:r>
                        <a:rPr lang="en-US" sz="2000" dirty="0">
                          <a:effectLst/>
                          <a:latin typeface="Times New Roman" panose="02020603050405020304" pitchFamily="18" charset="0"/>
                          <a:cs typeface="Times New Roman" panose="02020603050405020304" pitchFamily="18" charset="0"/>
                        </a:rPr>
                        <a:t>LSTM</a:t>
                      </a:r>
                      <a:r>
                        <a:rPr lang="zh-CN" sz="2000" dirty="0">
                          <a:effectLst/>
                          <a:latin typeface="Times New Roman" panose="02020603050405020304" pitchFamily="18" charset="0"/>
                          <a:cs typeface="Times New Roman" panose="02020603050405020304" pitchFamily="18" charset="0"/>
                        </a:rPr>
                        <a:t>单元</a:t>
                      </a:r>
                      <a:endParaRPr lang="en-US" altLang="zh-CN" sz="2000" dirty="0">
                        <a:effectLst/>
                        <a:latin typeface="Times New Roman" panose="02020603050405020304" pitchFamily="18"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r>
                        <a:rPr lang="en-US" altLang="zh-CN" sz="2000" kern="1200" dirty="0">
                          <a:solidFill>
                            <a:schemeClr val="tx1"/>
                          </a:solidFill>
                          <a:effectLst/>
                          <a:latin typeface="Times New Roman" panose="02020603050405020304" pitchFamily="18" charset="0"/>
                          <a:ea typeface="+mn-ea"/>
                          <a:cs typeface="Times New Roman" panose="02020603050405020304" pitchFamily="18" charset="0"/>
                        </a:rPr>
                        <a:t>+</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endParaRPr lang="en-US" altLang="zh-CN" sz="2000" kern="1200" dirty="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LSTM</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r>
                        <a:rPr lang="en-US" altLang="zh-CN" sz="2000" kern="1200" dirty="0">
                          <a:solidFill>
                            <a:schemeClr val="tx1"/>
                          </a:solidFill>
                          <a:effectLst/>
                          <a:latin typeface="Times New Roman" panose="02020603050405020304" pitchFamily="18" charset="0"/>
                          <a:ea typeface="+mn-ea"/>
                          <a:cs typeface="Times New Roman" panose="02020603050405020304" pitchFamily="18" charset="0"/>
                        </a:rPr>
                        <a:t>+</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50</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个</a:t>
                      </a:r>
                      <a:r>
                        <a:rPr lang="en-US" sz="2000" kern="1200" dirty="0">
                          <a:solidFill>
                            <a:schemeClr val="tx1"/>
                          </a:solidFill>
                          <a:effectLst/>
                          <a:latin typeface="Times New Roman" panose="02020603050405020304" pitchFamily="18" charset="0"/>
                          <a:ea typeface="+mn-ea"/>
                          <a:cs typeface="Times New Roman" panose="02020603050405020304" pitchFamily="18" charset="0"/>
                        </a:rPr>
                        <a:t>BP</a:t>
                      </a:r>
                      <a:r>
                        <a:rPr lang="zh-CN" altLang="en-US" sz="2000" kern="1200" dirty="0">
                          <a:solidFill>
                            <a:schemeClr val="tx1"/>
                          </a:solidFill>
                          <a:effectLst/>
                          <a:latin typeface="Times New Roman" panose="02020603050405020304" pitchFamily="18" charset="0"/>
                          <a:ea typeface="+mn-ea"/>
                          <a:cs typeface="Times New Roman" panose="02020603050405020304" pitchFamily="18" charset="0"/>
                        </a:rPr>
                        <a:t>单元</a:t>
                      </a:r>
                      <a:endParaRPr lang="en-US" altLang="zh-CN" sz="2000" kern="1200" dirty="0">
                        <a:solidFill>
                          <a:schemeClr val="tx1"/>
                        </a:solidFill>
                        <a:effectLst/>
                        <a:latin typeface="Times New Roman" panose="02020603050405020304" pitchFamily="18" charset="0"/>
                        <a:ea typeface="+mn-ea"/>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2428913"/>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2376484"/>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2762102"/>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0342494"/>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283130"/>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0202352"/>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=8</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3841609"/>
                  </a:ext>
                </a:extLst>
              </a:tr>
              <a:tr h="0">
                <a:tc>
                  <a:txBody>
                    <a:bodyPr/>
                    <a:lstStyle/>
                    <a:p>
                      <a:pPr algn="ctr">
                        <a:lnSpc>
                          <a:spcPct val="125000"/>
                        </a:lnSpc>
                        <a:spcAft>
                          <a:spcPts val="0"/>
                        </a:spcAft>
                      </a:pPr>
                      <a:r>
                        <a:rPr lang="en-US" sz="1600" dirty="0">
                          <a:solidFill>
                            <a:srgbClr val="FF0000"/>
                          </a:solidFill>
                          <a:effectLst/>
                          <a:highlight>
                            <a:srgbClr val="FFFF00"/>
                          </a:highlight>
                          <a:latin typeface="Times New Roman" panose="02020603050405020304" pitchFamily="18" charset="0"/>
                          <a:cs typeface="Times New Roman" panose="02020603050405020304" pitchFamily="18" charset="0"/>
                        </a:rPr>
                        <a:t>Epoch=10</a:t>
                      </a:r>
                      <a:r>
                        <a:rPr lang="zh-CN" sz="1600" dirty="0">
                          <a:solidFill>
                            <a:srgbClr val="FF0000"/>
                          </a:solidFill>
                          <a:effectLst/>
                          <a:highlight>
                            <a:srgbClr val="FFFF00"/>
                          </a:highlight>
                          <a:latin typeface="Times New Roman" panose="02020603050405020304" pitchFamily="18" charset="0"/>
                          <a:cs typeface="Times New Roman" panose="02020603050405020304" pitchFamily="18" charset="0"/>
                        </a:rPr>
                        <a:t>，</a:t>
                      </a:r>
                      <a:r>
                        <a:rPr lang="en-US" sz="1600" dirty="0" err="1">
                          <a:solidFill>
                            <a:srgbClr val="FF0000"/>
                          </a:solidFill>
                          <a:effectLst/>
                          <a:highlight>
                            <a:srgbClr val="FFFF00"/>
                          </a:highlight>
                          <a:latin typeface="Times New Roman" panose="02020603050405020304" pitchFamily="18" charset="0"/>
                          <a:cs typeface="Times New Roman" panose="02020603050405020304" pitchFamily="18" charset="0"/>
                        </a:rPr>
                        <a:t>batch_size</a:t>
                      </a:r>
                      <a:r>
                        <a:rPr lang="en-US" sz="1600" dirty="0">
                          <a:solidFill>
                            <a:srgbClr val="FF0000"/>
                          </a:solidFill>
                          <a:effectLst/>
                          <a:highlight>
                            <a:srgbClr val="FFFF00"/>
                          </a:highlight>
                          <a:latin typeface="Times New Roman" panose="02020603050405020304" pitchFamily="18" charset="0"/>
                          <a:cs typeface="Times New Roman" panose="02020603050405020304" pitchFamily="18" charset="0"/>
                        </a:rPr>
                        <a:t>=16</a:t>
                      </a:r>
                      <a:endParaRPr lang="zh-CN" sz="1600" b="0" dirty="0">
                        <a:solidFill>
                          <a:srgbClr val="FF0000"/>
                        </a:solidFill>
                        <a:effectLst/>
                        <a:highlight>
                          <a:srgbClr val="FFFF00"/>
                        </a:highligh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7688525"/>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Epoch=50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=16</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6442606"/>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batch_size=16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2678708"/>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Epoch=10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71809322"/>
                  </a:ext>
                </a:extLst>
              </a:tr>
              <a:tr h="0">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b="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25000"/>
                        </a:lnSpc>
                        <a:spcAft>
                          <a:spcPts val="0"/>
                        </a:spcAft>
                      </a:pPr>
                      <a:r>
                        <a:rPr lang="en-US" sz="1600">
                          <a:effectLst/>
                          <a:latin typeface="Times New Roman" panose="02020603050405020304" pitchFamily="18" charset="0"/>
                          <a:cs typeface="Times New Roman" panose="02020603050405020304" pitchFamily="18" charset="0"/>
                        </a:rPr>
                        <a:t>Epoch=50</a:t>
                      </a:r>
                      <a:r>
                        <a:rPr lang="zh-CN" sz="1600">
                          <a:effectLst/>
                          <a:latin typeface="Times New Roman" panose="02020603050405020304" pitchFamily="18" charset="0"/>
                          <a:cs typeface="Times New Roman" panose="02020603050405020304" pitchFamily="18" charset="0"/>
                        </a:rPr>
                        <a:t>，</a:t>
                      </a:r>
                      <a:r>
                        <a:rPr lang="en-US" sz="1600">
                          <a:effectLst/>
                          <a:latin typeface="Times New Roman" panose="02020603050405020304" pitchFamily="18" charset="0"/>
                          <a:cs typeface="Times New Roman" panose="02020603050405020304" pitchFamily="18" charset="0"/>
                        </a:rPr>
                        <a:t>batch_size=32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4011073"/>
                  </a:ext>
                </a:extLst>
              </a:tr>
              <a:tr h="0">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b="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lnSpc>
                          <a:spcPct val="125000"/>
                        </a:lnSpc>
                        <a:spcAft>
                          <a:spcPts val="0"/>
                        </a:spcAft>
                      </a:pPr>
                      <a:r>
                        <a:rPr lang="en-US" sz="1600" dirty="0">
                          <a:effectLst/>
                          <a:latin typeface="Times New Roman" panose="02020603050405020304" pitchFamily="18" charset="0"/>
                          <a:cs typeface="Times New Roman" panose="02020603050405020304" pitchFamily="18" charset="0"/>
                        </a:rPr>
                        <a:t>Epoch=100</a:t>
                      </a:r>
                      <a:r>
                        <a:rPr lang="zh-CN" sz="1600" dirty="0">
                          <a:effectLst/>
                          <a:latin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cs typeface="Times New Roman" panose="02020603050405020304" pitchFamily="18" charset="0"/>
                        </a:rPr>
                        <a:t>batch_size</a:t>
                      </a:r>
                      <a:r>
                        <a:rPr lang="en-US" sz="1600" dirty="0">
                          <a:effectLst/>
                          <a:latin typeface="Times New Roman" panose="02020603050405020304" pitchFamily="18" charset="0"/>
                          <a:cs typeface="Times New Roman" panose="02020603050405020304" pitchFamily="18" charset="0"/>
                        </a:rPr>
                        <a:t>=32</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388947771"/>
                  </a:ext>
                </a:extLst>
              </a:tr>
            </a:tbl>
          </a:graphicData>
        </a:graphic>
      </p:graphicFrame>
      <p:sp>
        <p:nvSpPr>
          <p:cNvPr id="10" name="文本框 9">
            <a:extLst>
              <a:ext uri="{FF2B5EF4-FFF2-40B4-BE49-F238E27FC236}">
                <a16:creationId xmlns:a16="http://schemas.microsoft.com/office/drawing/2014/main" id="{0B194780-26AD-BF42-A7B6-1978A57D75C0}"/>
              </a:ext>
            </a:extLst>
          </p:cNvPr>
          <p:cNvSpPr txBox="1"/>
          <p:nvPr/>
        </p:nvSpPr>
        <p:spPr>
          <a:xfrm>
            <a:off x="178775" y="6079757"/>
            <a:ext cx="12013225" cy="677108"/>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其中标记部分拥有最好的测试预测效果：</a:t>
            </a:r>
            <a:r>
              <a:rPr lang="en-US" altLang="zh-CN" sz="2000" dirty="0">
                <a:solidFill>
                  <a:srgbClr val="FF0000"/>
                </a:solidFill>
              </a:rPr>
              <a:t>RMSE:0.0205</a:t>
            </a:r>
            <a:r>
              <a:rPr lang="zh-CN" altLang="en-US" sz="2000" dirty="0">
                <a:solidFill>
                  <a:srgbClr val="FF0000"/>
                </a:solidFill>
              </a:rPr>
              <a:t>，</a:t>
            </a:r>
            <a:r>
              <a:rPr lang="en-US" altLang="zh-CN" sz="2000" dirty="0">
                <a:solidFill>
                  <a:srgbClr val="FF0000"/>
                </a:solidFill>
              </a:rPr>
              <a:t>MAE:0.0160</a:t>
            </a:r>
            <a:r>
              <a:rPr lang="zh-CN" altLang="en-US" sz="2000" dirty="0">
                <a:solidFill>
                  <a:srgbClr val="FF0000"/>
                </a:solidFill>
              </a:rPr>
              <a:t>，</a:t>
            </a:r>
            <a:r>
              <a:rPr lang="en-US" altLang="zh-CN" sz="2000" dirty="0">
                <a:solidFill>
                  <a:srgbClr val="FF0000"/>
                </a:solidFill>
              </a:rPr>
              <a:t>MAPE:3.9019</a:t>
            </a:r>
            <a:r>
              <a:rPr lang="zh-CN" altLang="en-US" sz="2000" dirty="0">
                <a:solidFill>
                  <a:srgbClr val="FF0000"/>
                </a:solidFill>
              </a:rPr>
              <a:t>，</a:t>
            </a:r>
            <a:r>
              <a:rPr lang="en-US" altLang="zh-CN" sz="2000" dirty="0">
                <a:solidFill>
                  <a:srgbClr val="FF0000"/>
                </a:solidFill>
              </a:rPr>
              <a:t>R2:0.9863</a:t>
            </a:r>
            <a:endParaRPr lang="zh-CN" altLang="zh-CN" sz="2000" dirty="0">
              <a:solidFill>
                <a:srgbClr val="FF0000"/>
              </a:solidFill>
            </a:endParaRPr>
          </a:p>
          <a:p>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868732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参数选择</a:t>
              </a:r>
            </a:p>
          </p:txBody>
        </p:sp>
      </p:grpSp>
      <p:graphicFrame>
        <p:nvGraphicFramePr>
          <p:cNvPr id="3" name="表格 2">
            <a:extLst>
              <a:ext uri="{FF2B5EF4-FFF2-40B4-BE49-F238E27FC236}">
                <a16:creationId xmlns:a16="http://schemas.microsoft.com/office/drawing/2014/main" id="{6555B4D9-31C5-6C48-A3D2-384CF3D4421F}"/>
              </a:ext>
            </a:extLst>
          </p:cNvPr>
          <p:cNvGraphicFramePr>
            <a:graphicFrameLocks noGrp="1"/>
          </p:cNvGraphicFramePr>
          <p:nvPr>
            <p:extLst>
              <p:ext uri="{D42A27DB-BD31-4B8C-83A1-F6EECF244321}">
                <p14:modId xmlns:p14="http://schemas.microsoft.com/office/powerpoint/2010/main" val="3405374273"/>
              </p:ext>
            </p:extLst>
          </p:nvPr>
        </p:nvGraphicFramePr>
        <p:xfrm>
          <a:off x="3645938" y="2730855"/>
          <a:ext cx="5899758" cy="3169920"/>
        </p:xfrm>
        <a:graphic>
          <a:graphicData uri="http://schemas.openxmlformats.org/drawingml/2006/table">
            <a:tbl>
              <a:tblPr firstRow="1" firstCol="1" bandRow="1">
                <a:tableStyleId>{C083E6E3-FA7D-4D7B-A595-EF9225AFEA82}</a:tableStyleId>
              </a:tblPr>
              <a:tblGrid>
                <a:gridCol w="1159834">
                  <a:extLst>
                    <a:ext uri="{9D8B030D-6E8A-4147-A177-3AD203B41FA5}">
                      <a16:colId xmlns:a16="http://schemas.microsoft.com/office/drawing/2014/main" val="2220024056"/>
                    </a:ext>
                  </a:extLst>
                </a:gridCol>
                <a:gridCol w="1184981">
                  <a:extLst>
                    <a:ext uri="{9D8B030D-6E8A-4147-A177-3AD203B41FA5}">
                      <a16:colId xmlns:a16="http://schemas.microsoft.com/office/drawing/2014/main" val="540564301"/>
                    </a:ext>
                  </a:extLst>
                </a:gridCol>
                <a:gridCol w="1184981">
                  <a:extLst>
                    <a:ext uri="{9D8B030D-6E8A-4147-A177-3AD203B41FA5}">
                      <a16:colId xmlns:a16="http://schemas.microsoft.com/office/drawing/2014/main" val="4147668744"/>
                    </a:ext>
                  </a:extLst>
                </a:gridCol>
                <a:gridCol w="1184981">
                  <a:extLst>
                    <a:ext uri="{9D8B030D-6E8A-4147-A177-3AD203B41FA5}">
                      <a16:colId xmlns:a16="http://schemas.microsoft.com/office/drawing/2014/main" val="3367282589"/>
                    </a:ext>
                  </a:extLst>
                </a:gridCol>
                <a:gridCol w="1184981">
                  <a:extLst>
                    <a:ext uri="{9D8B030D-6E8A-4147-A177-3AD203B41FA5}">
                      <a16:colId xmlns:a16="http://schemas.microsoft.com/office/drawing/2014/main" val="2863220530"/>
                    </a:ext>
                  </a:extLst>
                </a:gridCol>
              </a:tblGrid>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n</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RMSE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MAE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MAPE</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R</a:t>
                      </a:r>
                      <a:r>
                        <a:rPr lang="en-US" sz="1600" baseline="30000">
                          <a:effectLst/>
                          <a:latin typeface="Times New Roman" panose="02020603050405020304" pitchFamily="18" charset="0"/>
                          <a:cs typeface="Times New Roman" panose="02020603050405020304" pitchFamily="18" charset="0"/>
                        </a:rPr>
                        <a:t>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3362026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0.0220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3.3779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323168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3.3962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0.9849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8032371"/>
                  </a:ext>
                </a:extLst>
              </a:tr>
              <a:tr h="213129">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6</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3.2894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767256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3.3878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50012686"/>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3.3231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9673795"/>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0.0144</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3.3701</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70226813"/>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3.4924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86718346"/>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11</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3.3539</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866594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3.3896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0.9858</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22043024"/>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0.0375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0.0280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6.7612</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0.9574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3018828"/>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14</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0.0213</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3.4115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0.9857</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703169"/>
                  </a:ext>
                </a:extLst>
              </a:tr>
              <a:tr h="213129">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15</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0.0217</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0.0146</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a:effectLst/>
                          <a:latin typeface="Times New Roman" panose="02020603050405020304" pitchFamily="18" charset="0"/>
                          <a:cs typeface="Times New Roman" panose="02020603050405020304" pitchFamily="18" charset="0"/>
                        </a:rPr>
                        <a:t>3.3910</a:t>
                      </a:r>
                      <a:endParaRPr lang="zh-CN" sz="16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600" dirty="0">
                          <a:effectLst/>
                          <a:latin typeface="Times New Roman" panose="02020603050405020304" pitchFamily="18" charset="0"/>
                          <a:cs typeface="Times New Roman" panose="02020603050405020304" pitchFamily="18" charset="0"/>
                        </a:rPr>
                        <a:t>0.9853</a:t>
                      </a:r>
                      <a:endParaRPr lang="zh-CN" sz="16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68483992"/>
                  </a:ext>
                </a:extLst>
              </a:tr>
            </a:tbl>
          </a:graphicData>
        </a:graphic>
      </p:graphicFrame>
      <p:sp>
        <p:nvSpPr>
          <p:cNvPr id="6" name="Rectangle 1">
            <a:extLst>
              <a:ext uri="{FF2B5EF4-FFF2-40B4-BE49-F238E27FC236}">
                <a16:creationId xmlns:a16="http://schemas.microsoft.com/office/drawing/2014/main" id="{BE003B3C-BA65-E742-891E-67F7F0170719}"/>
              </a:ext>
            </a:extLst>
          </p:cNvPr>
          <p:cNvSpPr>
            <a:spLocks noChangeArrowheads="1"/>
          </p:cNvSpPr>
          <p:nvPr/>
        </p:nvSpPr>
        <p:spPr bwMode="auto">
          <a:xfrm>
            <a:off x="720725" y="1496473"/>
            <a:ext cx="10397398" cy="1841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在此基础上，为了进一步提高模型的预测精度，为了确保模型的回望窗口</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，这里又进行</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了模型的回望窗口测试，即以过去</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天的溶解氧数据预测底</a:t>
            </a:r>
            <a:r>
              <a:rPr kumimoji="0" lang="zh-CN" altLang="zh-CN" sz="2000" b="0" i="1"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n+1</a:t>
            </a: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天的溶解氧数据，实验数</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据，如下表所示：</a:t>
            </a: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a:p>
            <a:pPr marL="0" marR="0" lvl="0" indent="304800" algn="l" defTabSz="914400" rtl="0" eaLnBrk="0" fontAlgn="base" latinLnBrk="0" hangingPunct="0">
              <a:lnSpc>
                <a:spcPct val="15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矩形 6">
            <a:extLst>
              <a:ext uri="{FF2B5EF4-FFF2-40B4-BE49-F238E27FC236}">
                <a16:creationId xmlns:a16="http://schemas.microsoft.com/office/drawing/2014/main" id="{6DB39176-FE36-D544-B22B-A6A86DA79C3B}"/>
              </a:ext>
            </a:extLst>
          </p:cNvPr>
          <p:cNvSpPr/>
          <p:nvPr/>
        </p:nvSpPr>
        <p:spPr>
          <a:xfrm>
            <a:off x="893523" y="5883386"/>
            <a:ext cx="10224599" cy="874407"/>
          </a:xfrm>
          <a:prstGeom prst="rect">
            <a:avLst/>
          </a:prstGeom>
        </p:spPr>
        <p:txBody>
          <a:bodyPr wrap="square">
            <a:spAutoFit/>
          </a:bodyPr>
          <a:lstStyle/>
          <a:p>
            <a:pPr indent="304800">
              <a:lnSpc>
                <a:spcPct val="150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实验表明，在</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7</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之间，收敛取得最小值。在兼顾</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RMSE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MAPE</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的情况下，</a:t>
            </a:r>
            <a:r>
              <a:rPr lang="en-US" altLang="zh-CN" i="1" dirty="0">
                <a:latin typeface="Microsoft YaHei" panose="020B0503020204020204" pitchFamily="34" charset="-122"/>
                <a:ea typeface="Microsoft YaHei" panose="020B0503020204020204" pitchFamily="34" charset="-122"/>
                <a:cs typeface="宋体" panose="02010600030101010101" pitchFamily="2" charset="-122"/>
              </a:rPr>
              <a:t>n</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时，具有最好的预测效果，误差最小。</a:t>
            </a:r>
          </a:p>
        </p:txBody>
      </p:sp>
    </p:spTree>
    <p:extLst>
      <p:ext uri="{BB962C8B-B14F-4D97-AF65-F5344CB8AC3E}">
        <p14:creationId xmlns:p14="http://schemas.microsoft.com/office/powerpoint/2010/main" val="35884432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3371619" y="3462359"/>
            <a:ext cx="5261795" cy="830997"/>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方正兰亭粗黑简体" panose="02000000000000000000" pitchFamily="2" charset="-122"/>
              </a:rPr>
              <a:t>绪   论</a:t>
            </a:r>
            <a:endPar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endParaRPr>
          </a:p>
        </p:txBody>
      </p: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01</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
        <p:nvSpPr>
          <p:cNvPr id="4" name="文本框 3">
            <a:extLst>
              <a:ext uri="{FF2B5EF4-FFF2-40B4-BE49-F238E27FC236}">
                <a16:creationId xmlns:a16="http://schemas.microsoft.com/office/drawing/2014/main" id="{783FE690-7FAB-3F42-8D09-CF7A1F0F1DD8}"/>
              </a:ext>
            </a:extLst>
          </p:cNvPr>
          <p:cNvSpPr txBox="1"/>
          <p:nvPr/>
        </p:nvSpPr>
        <p:spPr>
          <a:xfrm>
            <a:off x="4351283" y="4414345"/>
            <a:ext cx="2535564" cy="25292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研究背景与意义</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研究方法</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目前存在的问题</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研究内容</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Yuanti SC" panose="02010600040101010101" pitchFamily="2" charset="-122"/>
                <a:ea typeface="Yuanti SC" panose="02010600040101010101" pitchFamily="2" charset="-122"/>
              </a:rPr>
              <a:t>技术路线图</a:t>
            </a:r>
            <a:endParaRPr kumimoji="1" lang="en-US" altLang="zh-CN" dirty="0">
              <a:latin typeface="Yuanti SC" panose="02010600040101010101" pitchFamily="2" charset="-122"/>
              <a:ea typeface="Yuanti SC" panose="02010600040101010101" pitchFamily="2" charset="-122"/>
            </a:endParaRPr>
          </a:p>
          <a:p>
            <a:pPr marL="285750" indent="-285750">
              <a:lnSpc>
                <a:spcPct val="150000"/>
              </a:lnSpc>
              <a:buFont typeface="Arial" panose="020B0604020202020204" pitchFamily="34" charset="0"/>
              <a:buChar char="•"/>
            </a:pPr>
            <a:endParaRPr kumimoji="1" lang="zh-CN" altLang="en-US" dirty="0">
              <a:latin typeface="Yuanti SC" panose="02010600040101010101" pitchFamily="2" charset="-122"/>
              <a:ea typeface="Yuanti SC" panose="0201060004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en-US" altLang="zh-CN" sz="2800" dirty="0">
                  <a:latin typeface="华文细黑" panose="02010600040101010101" pitchFamily="2" charset="-122"/>
                  <a:ea typeface="华文细黑" panose="02010600040101010101" pitchFamily="2" charset="-122"/>
                </a:rPr>
                <a:t>EEMD</a:t>
              </a:r>
              <a:r>
                <a:rPr lang="zh-CN" altLang="en-US" sz="2800" dirty="0">
                  <a:latin typeface="华文细黑" panose="02010600040101010101" pitchFamily="2" charset="-122"/>
                  <a:ea typeface="华文细黑" panose="02010600040101010101" pitchFamily="2" charset="-122"/>
                </a:rPr>
                <a:t>分解结果</a:t>
              </a:r>
            </a:p>
          </p:txBody>
        </p:sp>
      </p:grpSp>
      <p:sp>
        <p:nvSpPr>
          <p:cNvPr id="3" name="文本框 2">
            <a:extLst>
              <a:ext uri="{FF2B5EF4-FFF2-40B4-BE49-F238E27FC236}">
                <a16:creationId xmlns:a16="http://schemas.microsoft.com/office/drawing/2014/main" id="{9E5EFD6B-AF06-CE4A-A261-69CA599739CF}"/>
              </a:ext>
            </a:extLst>
          </p:cNvPr>
          <p:cNvSpPr txBox="1"/>
          <p:nvPr/>
        </p:nvSpPr>
        <p:spPr>
          <a:xfrm>
            <a:off x="1274246" y="1548001"/>
            <a:ext cx="8026556"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引入</a:t>
            </a:r>
            <a:r>
              <a:rPr kumimoji="1" lang="en-US" altLang="zh-CN" dirty="0">
                <a:latin typeface="Microsoft YaHei" panose="020B0503020204020204" pitchFamily="34" charset="-122"/>
                <a:ea typeface="Microsoft YaHei" panose="020B0503020204020204" pitchFamily="34" charset="-122"/>
              </a:rPr>
              <a:t>EEMD</a:t>
            </a:r>
            <a:r>
              <a:rPr kumimoji="1" lang="zh-CN" altLang="en-US" dirty="0">
                <a:latin typeface="Microsoft YaHei" panose="020B0503020204020204" pitchFamily="34" charset="-122"/>
                <a:ea typeface="Microsoft YaHei" panose="020B0503020204020204" pitchFamily="34" charset="-122"/>
              </a:rPr>
              <a:t>分解后的结果如下图所示</a:t>
            </a:r>
            <a:r>
              <a:rPr kumimoji="1" lang="zh-CN" altLang="en-US" dirty="0">
                <a:latin typeface="Microsoft YaHei" panose="020B0503020204020204" pitchFamily="34" charset="-122"/>
                <a:ea typeface="Microsoft YaHei" panose="020B0503020204020204" pitchFamily="34" charset="-122"/>
                <a:sym typeface="Wingdings" pitchFamily="2" charset="2"/>
              </a:rPr>
              <a:t>：（前</a:t>
            </a:r>
            <a:r>
              <a:rPr kumimoji="1" lang="en-US" altLang="zh-CN" dirty="0">
                <a:latin typeface="Microsoft YaHei" panose="020B0503020204020204" pitchFamily="34" charset="-122"/>
                <a:ea typeface="Microsoft YaHei" panose="020B0503020204020204" pitchFamily="34" charset="-122"/>
                <a:sym typeface="Wingdings" pitchFamily="2" charset="2"/>
              </a:rPr>
              <a:t>8</a:t>
            </a:r>
            <a:r>
              <a:rPr kumimoji="1" lang="zh-CN" altLang="en-US" dirty="0">
                <a:latin typeface="Microsoft YaHei" panose="020B0503020204020204" pitchFamily="34" charset="-122"/>
                <a:ea typeface="Microsoft YaHei" panose="020B0503020204020204" pitchFamily="34" charset="-122"/>
                <a:sym typeface="Wingdings" pitchFamily="2" charset="2"/>
              </a:rPr>
              <a:t>个是</a:t>
            </a:r>
            <a:r>
              <a:rPr kumimoji="1" lang="en-US" altLang="zh-CN" dirty="0" err="1">
                <a:latin typeface="Microsoft YaHei" panose="020B0503020204020204" pitchFamily="34" charset="-122"/>
                <a:ea typeface="Microsoft YaHei" panose="020B0503020204020204" pitchFamily="34" charset="-122"/>
                <a:sym typeface="Wingdings" pitchFamily="2" charset="2"/>
              </a:rPr>
              <a:t>imf</a:t>
            </a:r>
            <a:r>
              <a:rPr kumimoji="1" lang="zh-CN" altLang="en-US" dirty="0">
                <a:latin typeface="Microsoft YaHei" panose="020B0503020204020204" pitchFamily="34" charset="-122"/>
                <a:ea typeface="Microsoft YaHei" panose="020B0503020204020204" pitchFamily="34" charset="-122"/>
                <a:sym typeface="Wingdings" pitchFamily="2" charset="2"/>
              </a:rPr>
              <a:t>分量，最后一个是余量）</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pic>
        <p:nvPicPr>
          <p:cNvPr id="7" name="图片 6">
            <a:extLst>
              <a:ext uri="{FF2B5EF4-FFF2-40B4-BE49-F238E27FC236}">
                <a16:creationId xmlns:a16="http://schemas.microsoft.com/office/drawing/2014/main" id="{63259300-5DA7-E04E-B800-50B8941268D7}"/>
              </a:ext>
            </a:extLst>
          </p:cNvPr>
          <p:cNvPicPr/>
          <p:nvPr/>
        </p:nvPicPr>
        <p:blipFill>
          <a:blip r:embed="rId3"/>
          <a:stretch>
            <a:fillRect/>
          </a:stretch>
        </p:blipFill>
        <p:spPr>
          <a:xfrm>
            <a:off x="1828801" y="1923094"/>
            <a:ext cx="7152361" cy="5157441"/>
          </a:xfrm>
          <a:prstGeom prst="rect">
            <a:avLst/>
          </a:prstGeom>
        </p:spPr>
      </p:pic>
    </p:spTree>
    <p:extLst>
      <p:ext uri="{BB962C8B-B14F-4D97-AF65-F5344CB8AC3E}">
        <p14:creationId xmlns:p14="http://schemas.microsoft.com/office/powerpoint/2010/main" val="15278986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模型构建</a:t>
              </a:r>
            </a:p>
          </p:txBody>
        </p:sp>
      </p:grpSp>
      <p:sp>
        <p:nvSpPr>
          <p:cNvPr id="2" name="矩形 1">
            <a:extLst>
              <a:ext uri="{FF2B5EF4-FFF2-40B4-BE49-F238E27FC236}">
                <a16:creationId xmlns:a16="http://schemas.microsoft.com/office/drawing/2014/main" id="{2B5CC700-95D5-7D41-817A-CC38C6EAA616}"/>
              </a:ext>
            </a:extLst>
          </p:cNvPr>
          <p:cNvSpPr/>
          <p:nvPr/>
        </p:nvSpPr>
        <p:spPr>
          <a:xfrm>
            <a:off x="998482" y="2194332"/>
            <a:ext cx="10053146" cy="2457660"/>
          </a:xfrm>
          <a:prstGeom prst="rect">
            <a:avLst/>
          </a:prstGeom>
        </p:spPr>
        <p:txBody>
          <a:bodyPr wrap="square">
            <a:spAutoFit/>
          </a:bodyPr>
          <a:lstStyle/>
          <a:p>
            <a:pPr indent="446700">
              <a:lnSpc>
                <a:spcPct val="200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在以上结果的基础上，对每一条子序列分别使用</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建模。基于</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Keras</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 </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深度学习库、</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Python3.7</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平台，使用试错法进行调参，建立了</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50</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个</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单元的深度学习神经网络，激活函数选择</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tanh</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，即双曲正切激活函数，</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epochs</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100, </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batch_size</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为</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16</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，得到预测模型，叠加不同子序列预测模型的预测值即为最终结果。</a:t>
            </a:r>
          </a:p>
        </p:txBody>
      </p:sp>
    </p:spTree>
    <p:extLst>
      <p:ext uri="{BB962C8B-B14F-4D97-AF65-F5344CB8AC3E}">
        <p14:creationId xmlns:p14="http://schemas.microsoft.com/office/powerpoint/2010/main" val="1306796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实验结果</a:t>
              </a:r>
            </a:p>
          </p:txBody>
        </p:sp>
      </p:grpSp>
      <p:sp>
        <p:nvSpPr>
          <p:cNvPr id="2" name="文本框 1">
            <a:extLst>
              <a:ext uri="{FF2B5EF4-FFF2-40B4-BE49-F238E27FC236}">
                <a16:creationId xmlns:a16="http://schemas.microsoft.com/office/drawing/2014/main" id="{99711069-2FF2-2944-BC5F-2606F57D4991}"/>
              </a:ext>
            </a:extLst>
          </p:cNvPr>
          <p:cNvSpPr txBox="1"/>
          <p:nvPr/>
        </p:nvSpPr>
        <p:spPr>
          <a:xfrm>
            <a:off x="4357588" y="982261"/>
            <a:ext cx="3262432" cy="400110"/>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最终实验结果如下图所示：</a:t>
            </a:r>
          </a:p>
        </p:txBody>
      </p:sp>
      <p:pic>
        <p:nvPicPr>
          <p:cNvPr id="9" name="图片 8">
            <a:extLst>
              <a:ext uri="{FF2B5EF4-FFF2-40B4-BE49-F238E27FC236}">
                <a16:creationId xmlns:a16="http://schemas.microsoft.com/office/drawing/2014/main" id="{39A56F1F-6DB7-8A4B-ACA3-DD3F758F4F4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60056" y="1390837"/>
            <a:ext cx="5270500" cy="2635250"/>
          </a:xfrm>
          <a:prstGeom prst="rect">
            <a:avLst/>
          </a:prstGeom>
        </p:spPr>
      </p:pic>
      <p:pic>
        <p:nvPicPr>
          <p:cNvPr id="10" name="图片 9">
            <a:extLst>
              <a:ext uri="{FF2B5EF4-FFF2-40B4-BE49-F238E27FC236}">
                <a16:creationId xmlns:a16="http://schemas.microsoft.com/office/drawing/2014/main" id="{FCB4CC5E-7F79-F449-AB9E-3A4FF3F39D5D}"/>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089427" y="1407769"/>
            <a:ext cx="5270500" cy="2635250"/>
          </a:xfrm>
          <a:prstGeom prst="rect">
            <a:avLst/>
          </a:prstGeom>
        </p:spPr>
      </p:pic>
      <p:pic>
        <p:nvPicPr>
          <p:cNvPr id="11" name="图片 10">
            <a:extLst>
              <a:ext uri="{FF2B5EF4-FFF2-40B4-BE49-F238E27FC236}">
                <a16:creationId xmlns:a16="http://schemas.microsoft.com/office/drawing/2014/main" id="{45406F15-89B1-3C4E-AEA4-76BF7C7AE8C4}"/>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60056" y="4043019"/>
            <a:ext cx="5270500" cy="2635250"/>
          </a:xfrm>
          <a:prstGeom prst="rect">
            <a:avLst/>
          </a:prstGeom>
        </p:spPr>
      </p:pic>
      <p:pic>
        <p:nvPicPr>
          <p:cNvPr id="12" name="图片 11">
            <a:extLst>
              <a:ext uri="{FF2B5EF4-FFF2-40B4-BE49-F238E27FC236}">
                <a16:creationId xmlns:a16="http://schemas.microsoft.com/office/drawing/2014/main" id="{A2836EAB-05B0-5D46-803C-38495261C090}"/>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6089427" y="4043019"/>
            <a:ext cx="5270500" cy="2635250"/>
          </a:xfrm>
          <a:prstGeom prst="rect">
            <a:avLst/>
          </a:prstGeom>
        </p:spPr>
      </p:pic>
      <p:sp>
        <p:nvSpPr>
          <p:cNvPr id="5" name="文本框 4">
            <a:extLst>
              <a:ext uri="{FF2B5EF4-FFF2-40B4-BE49-F238E27FC236}">
                <a16:creationId xmlns:a16="http://schemas.microsoft.com/office/drawing/2014/main" id="{F5CE4D51-B83B-BF4C-A453-5E58E30C81F0}"/>
              </a:ext>
            </a:extLst>
          </p:cNvPr>
          <p:cNvSpPr txBox="1"/>
          <p:nvPr/>
        </p:nvSpPr>
        <p:spPr>
          <a:xfrm>
            <a:off x="1828801" y="3894213"/>
            <a:ext cx="2704587"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EEMD-LSTM</a:t>
            </a:r>
            <a:r>
              <a:rPr lang="zh-CN" altLang="zh-CN" dirty="0">
                <a:latin typeface="Microsoft YaHei" panose="020B0503020204020204" pitchFamily="34" charset="-122"/>
                <a:ea typeface="Microsoft YaHei" panose="020B0503020204020204" pitchFamily="34" charset="-122"/>
              </a:rPr>
              <a:t>模型结果图</a:t>
            </a:r>
          </a:p>
        </p:txBody>
      </p:sp>
      <p:sp>
        <p:nvSpPr>
          <p:cNvPr id="14" name="文本框 13">
            <a:extLst>
              <a:ext uri="{FF2B5EF4-FFF2-40B4-BE49-F238E27FC236}">
                <a16:creationId xmlns:a16="http://schemas.microsoft.com/office/drawing/2014/main" id="{9BE05C25-D9C4-C342-9487-2FE31E107F67}"/>
              </a:ext>
            </a:extLst>
          </p:cNvPr>
          <p:cNvSpPr txBox="1"/>
          <p:nvPr/>
        </p:nvSpPr>
        <p:spPr>
          <a:xfrm>
            <a:off x="7570805" y="3899445"/>
            <a:ext cx="2379177"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EEMD-BP</a:t>
            </a:r>
            <a:r>
              <a:rPr lang="zh-CN" altLang="zh-CN" dirty="0">
                <a:latin typeface="Microsoft YaHei" panose="020B0503020204020204" pitchFamily="34" charset="-122"/>
                <a:ea typeface="Microsoft YaHei" panose="020B0503020204020204" pitchFamily="34" charset="-122"/>
              </a:rPr>
              <a:t>模型结果图</a:t>
            </a:r>
          </a:p>
        </p:txBody>
      </p:sp>
      <p:sp>
        <p:nvSpPr>
          <p:cNvPr id="15" name="文本框 14">
            <a:extLst>
              <a:ext uri="{FF2B5EF4-FFF2-40B4-BE49-F238E27FC236}">
                <a16:creationId xmlns:a16="http://schemas.microsoft.com/office/drawing/2014/main" id="{07DAA155-824E-D144-A4E9-AAC8773A5FCA}"/>
              </a:ext>
            </a:extLst>
          </p:cNvPr>
          <p:cNvSpPr txBox="1"/>
          <p:nvPr/>
        </p:nvSpPr>
        <p:spPr>
          <a:xfrm>
            <a:off x="2206307" y="6510535"/>
            <a:ext cx="1949573"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LSTM</a:t>
            </a:r>
            <a:r>
              <a:rPr lang="zh-CN" altLang="zh-CN" dirty="0">
                <a:latin typeface="Microsoft YaHei" panose="020B0503020204020204" pitchFamily="34" charset="-122"/>
                <a:ea typeface="Microsoft YaHei" panose="020B0503020204020204" pitchFamily="34" charset="-122"/>
              </a:rPr>
              <a:t>模型结果图</a:t>
            </a:r>
          </a:p>
        </p:txBody>
      </p:sp>
      <p:sp>
        <p:nvSpPr>
          <p:cNvPr id="16" name="文本框 15">
            <a:extLst>
              <a:ext uri="{FF2B5EF4-FFF2-40B4-BE49-F238E27FC236}">
                <a16:creationId xmlns:a16="http://schemas.microsoft.com/office/drawing/2014/main" id="{C0EDDB21-922F-564F-8FA4-E29ADD400291}"/>
              </a:ext>
            </a:extLst>
          </p:cNvPr>
          <p:cNvSpPr txBox="1"/>
          <p:nvPr/>
        </p:nvSpPr>
        <p:spPr>
          <a:xfrm>
            <a:off x="7948311" y="6520062"/>
            <a:ext cx="1624163" cy="369332"/>
          </a:xfrm>
          <a:prstGeom prst="rect">
            <a:avLst/>
          </a:prstGeom>
          <a:noFill/>
        </p:spPr>
        <p:txBody>
          <a:bodyPr wrap="none" rtlCol="0">
            <a:spAutoFit/>
          </a:bodyPr>
          <a:lstStyle/>
          <a:p>
            <a:r>
              <a:rPr lang="en-US" altLang="zh-CN" dirty="0">
                <a:latin typeface="Microsoft YaHei" panose="020B0503020204020204" pitchFamily="34" charset="-122"/>
                <a:ea typeface="Microsoft YaHei" panose="020B0503020204020204" pitchFamily="34" charset="-122"/>
              </a:rPr>
              <a:t>BP</a:t>
            </a:r>
            <a:r>
              <a:rPr lang="zh-CN" altLang="zh-CN" dirty="0">
                <a:latin typeface="Microsoft YaHei" panose="020B0503020204020204" pitchFamily="34" charset="-122"/>
                <a:ea typeface="Microsoft YaHei" panose="020B0503020204020204" pitchFamily="34" charset="-122"/>
              </a:rPr>
              <a:t>模型结果图</a:t>
            </a:r>
          </a:p>
        </p:txBody>
      </p:sp>
    </p:spTree>
    <p:extLst>
      <p:ext uri="{BB962C8B-B14F-4D97-AF65-F5344CB8AC3E}">
        <p14:creationId xmlns:p14="http://schemas.microsoft.com/office/powerpoint/2010/main" val="6729711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实验结果</a:t>
              </a:r>
            </a:p>
          </p:txBody>
        </p:sp>
      </p:grpSp>
      <p:graphicFrame>
        <p:nvGraphicFramePr>
          <p:cNvPr id="2" name="表格 1">
            <a:extLst>
              <a:ext uri="{FF2B5EF4-FFF2-40B4-BE49-F238E27FC236}">
                <a16:creationId xmlns:a16="http://schemas.microsoft.com/office/drawing/2014/main" id="{209F8E90-0A75-AF4C-9CAC-0C7F0612CF64}"/>
              </a:ext>
            </a:extLst>
          </p:cNvPr>
          <p:cNvGraphicFramePr>
            <a:graphicFrameLocks noGrp="1"/>
          </p:cNvGraphicFramePr>
          <p:nvPr>
            <p:extLst>
              <p:ext uri="{D42A27DB-BD31-4B8C-83A1-F6EECF244321}">
                <p14:modId xmlns:p14="http://schemas.microsoft.com/office/powerpoint/2010/main" val="1481502900"/>
              </p:ext>
            </p:extLst>
          </p:nvPr>
        </p:nvGraphicFramePr>
        <p:xfrm>
          <a:off x="2878001" y="4437843"/>
          <a:ext cx="6256275" cy="1538480"/>
        </p:xfrm>
        <a:graphic>
          <a:graphicData uri="http://schemas.openxmlformats.org/drawingml/2006/table">
            <a:tbl>
              <a:tblPr firstRow="1" firstCol="1" bandRow="1">
                <a:tableStyleId>{C083E6E3-FA7D-4D7B-A595-EF9225AFEA82}</a:tableStyleId>
              </a:tblPr>
              <a:tblGrid>
                <a:gridCol w="1251255">
                  <a:extLst>
                    <a:ext uri="{9D8B030D-6E8A-4147-A177-3AD203B41FA5}">
                      <a16:colId xmlns:a16="http://schemas.microsoft.com/office/drawing/2014/main" val="4033005706"/>
                    </a:ext>
                  </a:extLst>
                </a:gridCol>
                <a:gridCol w="1251255">
                  <a:extLst>
                    <a:ext uri="{9D8B030D-6E8A-4147-A177-3AD203B41FA5}">
                      <a16:colId xmlns:a16="http://schemas.microsoft.com/office/drawing/2014/main" val="360868357"/>
                    </a:ext>
                  </a:extLst>
                </a:gridCol>
                <a:gridCol w="1251255">
                  <a:extLst>
                    <a:ext uri="{9D8B030D-6E8A-4147-A177-3AD203B41FA5}">
                      <a16:colId xmlns:a16="http://schemas.microsoft.com/office/drawing/2014/main" val="850371653"/>
                    </a:ext>
                  </a:extLst>
                </a:gridCol>
                <a:gridCol w="1251255">
                  <a:extLst>
                    <a:ext uri="{9D8B030D-6E8A-4147-A177-3AD203B41FA5}">
                      <a16:colId xmlns:a16="http://schemas.microsoft.com/office/drawing/2014/main" val="4181256234"/>
                    </a:ext>
                  </a:extLst>
                </a:gridCol>
                <a:gridCol w="1251255">
                  <a:extLst>
                    <a:ext uri="{9D8B030D-6E8A-4147-A177-3AD203B41FA5}">
                      <a16:colId xmlns:a16="http://schemas.microsoft.com/office/drawing/2014/main" val="3864026397"/>
                    </a:ext>
                  </a:extLst>
                </a:gridCol>
              </a:tblGrid>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 </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RMSE</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effectLst/>
                          <a:latin typeface="Microsoft YaHei" panose="020B0503020204020204" pitchFamily="34" charset="-122"/>
                          <a:ea typeface="Microsoft YaHei" panose="020B0503020204020204" pitchFamily="34" charset="-122"/>
                        </a:rPr>
                        <a:t>MAE</a:t>
                      </a:r>
                      <a:endParaRPr lang="zh-CN" sz="12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MAPE</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R</a:t>
                      </a:r>
                      <a:r>
                        <a:rPr lang="en-US" sz="1200" baseline="30000">
                          <a:effectLst/>
                          <a:latin typeface="Microsoft YaHei" panose="020B0503020204020204" pitchFamily="34" charset="-122"/>
                          <a:ea typeface="Microsoft YaHei" panose="020B0503020204020204" pitchFamily="34" charset="-122"/>
                        </a:rPr>
                        <a:t>2</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4038135216"/>
                  </a:ext>
                </a:extLst>
              </a:tr>
              <a:tr h="307696">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EEMD-LSTM</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0.0211</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0.0143</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solidFill>
                            <a:srgbClr val="FF0000"/>
                          </a:solidFill>
                          <a:effectLst/>
                          <a:latin typeface="Microsoft YaHei" panose="020B0503020204020204" pitchFamily="34" charset="-122"/>
                          <a:ea typeface="Microsoft YaHei" panose="020B0503020204020204" pitchFamily="34" charset="-122"/>
                        </a:rPr>
                        <a:t>3.3295</a:t>
                      </a:r>
                      <a:endParaRPr lang="zh-CN" sz="120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solidFill>
                            <a:srgbClr val="FF0000"/>
                          </a:solidFill>
                          <a:effectLst/>
                          <a:latin typeface="Microsoft YaHei" panose="020B0503020204020204" pitchFamily="34" charset="-122"/>
                          <a:ea typeface="Microsoft YaHei" panose="020B0503020204020204" pitchFamily="34" charset="-122"/>
                        </a:rPr>
                        <a:t>0.9858</a:t>
                      </a:r>
                      <a:endParaRPr lang="zh-CN" sz="1200" dirty="0">
                        <a:solidFill>
                          <a:srgbClr val="FF0000"/>
                        </a:solidFill>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480365213"/>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EEMD-BP</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0.0242</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0.0188</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4.6163</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0.9807</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258851501"/>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LSTM</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0.0403</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0.0276</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6.4849</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0.9464</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962115587"/>
                  </a:ext>
                </a:extLst>
              </a:tr>
              <a:tr h="307696">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BP</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0.0401</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0.0284</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a:effectLst/>
                          <a:latin typeface="Microsoft YaHei" panose="020B0503020204020204" pitchFamily="34" charset="-122"/>
                          <a:ea typeface="Microsoft YaHei" panose="020B0503020204020204" pitchFamily="34" charset="-122"/>
                        </a:rPr>
                        <a:t>6.7019</a:t>
                      </a:r>
                      <a:endParaRPr lang="zh-CN" sz="12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200" dirty="0">
                          <a:effectLst/>
                          <a:latin typeface="Microsoft YaHei" panose="020B0503020204020204" pitchFamily="34" charset="-122"/>
                          <a:ea typeface="Microsoft YaHei" panose="020B0503020204020204" pitchFamily="34" charset="-122"/>
                        </a:rPr>
                        <a:t>0.9468</a:t>
                      </a:r>
                      <a:endParaRPr lang="zh-CN" sz="12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713459638"/>
                  </a:ext>
                </a:extLst>
              </a:tr>
            </a:tbl>
          </a:graphicData>
        </a:graphic>
      </p:graphicFrame>
      <p:sp>
        <p:nvSpPr>
          <p:cNvPr id="3" name="Rectangle 1">
            <a:extLst>
              <a:ext uri="{FF2B5EF4-FFF2-40B4-BE49-F238E27FC236}">
                <a16:creationId xmlns:a16="http://schemas.microsoft.com/office/drawing/2014/main" id="{2F65EB70-1DA1-2449-A54E-B2D31C57EBDF}"/>
              </a:ext>
            </a:extLst>
          </p:cNvPr>
          <p:cNvSpPr>
            <a:spLocks noChangeArrowheads="1"/>
          </p:cNvSpPr>
          <p:nvPr/>
        </p:nvSpPr>
        <p:spPr bwMode="auto">
          <a:xfrm>
            <a:off x="1026950" y="1660965"/>
            <a:ext cx="9958375" cy="2346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3048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不同模型的精度数据如表所示，</a:t>
            </a:r>
            <a:endParaRPr kumimoji="0" lang="en-US"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cs typeface="宋体" panose="02010600030101010101" pitchFamily="2" charset="-122"/>
              </a:rPr>
              <a:t>可以看出，EEMD-LSTM模型相对于原始LSTM模型，RMSE降低了47.64%，MAPE降低了48.65%；相对于EEMD-BP，MAPE降低了27.87%。EEMD-LSTM模型在四项指标中，均具有最好的预测效果。综上所述，EEMD-LSTM模型最有更高的预测精度。</a:t>
            </a: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a:p>
            <a:pPr marL="0" marR="0" lvl="0" indent="304800" algn="l" defTabSz="914400" rtl="0" eaLnBrk="0" fontAlgn="base" latinLnBrk="0" hangingPunct="0">
              <a:lnSpc>
                <a:spcPct val="150000"/>
              </a:lnSpc>
              <a:spcBef>
                <a:spcPct val="0"/>
              </a:spcBef>
              <a:spcAft>
                <a:spcPct val="0"/>
              </a:spcAft>
              <a:buClrTx/>
              <a:buSzTx/>
              <a:buFontTx/>
              <a:buNone/>
              <a:tabLst/>
            </a:pPr>
            <a:endParaRPr kumimoji="0" lang="zh-CN" altLang="zh-CN" sz="2000" b="0" i="0" u="none" strike="noStrike" cap="none" normalizeH="0" baseline="0" dirty="0">
              <a:ln>
                <a:noFill/>
              </a:ln>
              <a:solidFill>
                <a:schemeClr val="tx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18630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结果分析</a:t>
              </a:r>
            </a:p>
          </p:txBody>
        </p:sp>
      </p:grpSp>
      <p:sp>
        <p:nvSpPr>
          <p:cNvPr id="3" name="文本框 2">
            <a:extLst>
              <a:ext uri="{FF2B5EF4-FFF2-40B4-BE49-F238E27FC236}">
                <a16:creationId xmlns:a16="http://schemas.microsoft.com/office/drawing/2014/main" id="{FC6D26BF-E6DC-CC49-B106-7A784B1F876A}"/>
              </a:ext>
            </a:extLst>
          </p:cNvPr>
          <p:cNvSpPr txBox="1"/>
          <p:nvPr/>
        </p:nvSpPr>
        <p:spPr>
          <a:xfrm>
            <a:off x="395786" y="1891430"/>
            <a:ext cx="10671607" cy="3731214"/>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可以看出，</a:t>
            </a:r>
            <a:r>
              <a:rPr lang="zh-CN" altLang="zh-CN" sz="2000" dirty="0">
                <a:solidFill>
                  <a:srgbClr val="FF0000"/>
                </a:solidFill>
                <a:latin typeface="Microsoft YaHei" panose="020B0503020204020204" pitchFamily="34" charset="-122"/>
                <a:ea typeface="Microsoft YaHei" panose="020B0503020204020204" pitchFamily="34" charset="-122"/>
              </a:rPr>
              <a:t>改进后的</a:t>
            </a:r>
            <a:r>
              <a:rPr lang="en-US" altLang="zh-CN" sz="2000" dirty="0">
                <a:solidFill>
                  <a:srgbClr val="FF0000"/>
                </a:solidFill>
                <a:latin typeface="Microsoft YaHei" panose="020B0503020204020204" pitchFamily="34" charset="-122"/>
                <a:ea typeface="Microsoft YaHei" panose="020B0503020204020204" pitchFamily="34" charset="-122"/>
              </a:rPr>
              <a:t>EEMD-LSTM</a:t>
            </a:r>
            <a:r>
              <a:rPr lang="zh-CN" altLang="zh-CN" sz="2000" dirty="0">
                <a:solidFill>
                  <a:srgbClr val="FF0000"/>
                </a:solidFill>
                <a:latin typeface="Microsoft YaHei" panose="020B0503020204020204" pitchFamily="34" charset="-122"/>
                <a:ea typeface="Microsoft YaHei" panose="020B0503020204020204" pitchFamily="34" charset="-122"/>
              </a:rPr>
              <a:t>模型得到的预测值和真实数据十分契合</a:t>
            </a:r>
            <a:r>
              <a:rPr lang="zh-CN" altLang="zh-CN" sz="2000" dirty="0">
                <a:latin typeface="Microsoft YaHei" panose="020B0503020204020204" pitchFamily="34" charset="-122"/>
                <a:ea typeface="Microsoft YaHei" panose="020B0503020204020204" pitchFamily="34" charset="-122"/>
              </a:rPr>
              <a:t>，尤其是在时间序列发生突变的情况下，可以得到误差更小的预测数据，原始</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模型也可以较好的预测真实值的走势，虽然误差比改进后的</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模型更大。改进后的</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模型，较之原始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模型，大部分预测值与真实值相接近，但是预测走势不及原始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模型。原始</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模型虽然走势与真实值相拟合，但是大多数预测值和真实值都有相似的偏差。</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en-US" sz="2000" dirty="0">
                <a:latin typeface="Microsoft YaHei" panose="020B0503020204020204" pitchFamily="34" charset="-122"/>
                <a:ea typeface="Microsoft YaHei" panose="020B0503020204020204" pitchFamily="34" charset="-122"/>
              </a:rPr>
              <a:t>针对</a:t>
            </a:r>
            <a:r>
              <a:rPr lang="zh-CN" altLang="zh-CN" sz="2000" dirty="0">
                <a:latin typeface="Microsoft YaHei" panose="020B0503020204020204" pitchFamily="34" charset="-122"/>
                <a:ea typeface="Microsoft YaHei" panose="020B0503020204020204" pitchFamily="34" charset="-122"/>
              </a:rPr>
              <a:t>使用</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进行溶解氧预测研究，存在一定的延迟性</a:t>
            </a:r>
            <a:r>
              <a:rPr lang="zh-CN" altLang="en-US" sz="2000" dirty="0">
                <a:latin typeface="Microsoft YaHei" panose="020B0503020204020204" pitchFamily="34" charset="-122"/>
                <a:ea typeface="Microsoft YaHei" panose="020B0503020204020204" pitchFamily="34" charset="-122"/>
              </a:rPr>
              <a:t>的问题，</a:t>
            </a:r>
            <a:r>
              <a:rPr lang="zh-CN" altLang="zh-CN" sz="2000" dirty="0">
                <a:latin typeface="Microsoft YaHei" panose="020B0503020204020204" pitchFamily="34" charset="-122"/>
                <a:ea typeface="Microsoft YaHei" panose="020B0503020204020204" pitchFamily="34" charset="-122"/>
              </a:rPr>
              <a:t>引入</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算法改进</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网络后，可以看出，</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本身的延迟得到改善，并在对极值预测表现更为精准。</a:t>
            </a:r>
          </a:p>
          <a:p>
            <a:pPr indent="457200">
              <a:lnSpc>
                <a:spcPct val="150000"/>
              </a:lnSpc>
            </a:pPr>
            <a:endParaRPr kumimoji="1" lang="zh-CN"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963123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3647969" y="3413158"/>
            <a:ext cx="4540469" cy="2308324"/>
          </a:xfrm>
          <a:prstGeom prst="rect">
            <a:avLst/>
          </a:prstGeom>
          <a:noFill/>
        </p:spPr>
        <p:txBody>
          <a:bodyPr wrap="square" rtlCol="0">
            <a:spAutoFit/>
          </a:bodyPr>
          <a:lstStyle/>
          <a:p>
            <a:pPr algn="ctr"/>
            <a:r>
              <a:rPr lang="zh-CN" altLang="zh-CN"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溶解氧分析预测</a:t>
            </a:r>
            <a:r>
              <a:rPr lang="en-US" altLang="zh-CN"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APP</a:t>
            </a:r>
            <a:r>
              <a:rPr lang="zh-CN" altLang="en-US" sz="4800" b="1" dirty="0">
                <a:solidFill>
                  <a:srgbClr val="000000"/>
                </a:solidFill>
                <a:effectLst>
                  <a:outerShdw blurRad="60007" dist="310007" dir="7680000" sy="30000" kx="1300200" algn="ctr" rotWithShape="0">
                    <a:prstClr val="black">
                      <a:alpha val="32000"/>
                    </a:prstClr>
                  </a:outerShdw>
                </a:effectLst>
                <a:ea typeface="造字工房悦黑体验版纤细体" pitchFamily="50" charset="-122"/>
              </a:rPr>
              <a:t>的设          计与实现</a:t>
            </a: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04</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extLst>
      <p:ext uri="{BB962C8B-B14F-4D97-AF65-F5344CB8AC3E}">
        <p14:creationId xmlns:p14="http://schemas.microsoft.com/office/powerpoint/2010/main" val="3900265976"/>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系统需求分析</a:t>
              </a:r>
            </a:p>
          </p:txBody>
        </p:sp>
      </p:grpSp>
      <p:sp>
        <p:nvSpPr>
          <p:cNvPr id="2" name="矩形 1">
            <a:extLst>
              <a:ext uri="{FF2B5EF4-FFF2-40B4-BE49-F238E27FC236}">
                <a16:creationId xmlns:a16="http://schemas.microsoft.com/office/drawing/2014/main" id="{850B476E-8CDC-EA4E-B40C-DDBBC8CA4274}"/>
              </a:ext>
            </a:extLst>
          </p:cNvPr>
          <p:cNvSpPr/>
          <p:nvPr/>
        </p:nvSpPr>
        <p:spPr>
          <a:xfrm>
            <a:off x="818367" y="1570514"/>
            <a:ext cx="10359385" cy="3903248"/>
          </a:xfrm>
          <a:prstGeom prst="rect">
            <a:avLst/>
          </a:prstGeom>
        </p:spPr>
        <p:txBody>
          <a:bodyPr wrap="square">
            <a:spAutoFit/>
          </a:bodyPr>
          <a:lstStyle/>
          <a:p>
            <a:pPr indent="457200">
              <a:lnSpc>
                <a:spcPct val="150000"/>
              </a:lnSpc>
            </a:pPr>
            <a:r>
              <a:rPr lang="zh-CN" altLang="zh-CN" sz="2400" dirty="0"/>
              <a:t>溶解氧分析预测</a:t>
            </a:r>
            <a:r>
              <a:rPr lang="en-US" altLang="zh-CN" sz="2400" dirty="0"/>
              <a:t>APP</a:t>
            </a:r>
            <a:r>
              <a:rPr lang="zh-CN" altLang="zh-CN" sz="2400" dirty="0"/>
              <a:t>的目标用户是水产养殖人员和从事水产科研的技术员，溶解氧分析预测</a:t>
            </a:r>
            <a:r>
              <a:rPr lang="en-US" altLang="zh-CN" sz="2400" dirty="0"/>
              <a:t>APP</a:t>
            </a:r>
            <a:r>
              <a:rPr lang="zh-CN" altLang="zh-CN" sz="2400" dirty="0"/>
              <a:t>旨在实现以下需求：</a:t>
            </a:r>
            <a:endParaRPr lang="en-US" altLang="zh-CN" sz="2400" dirty="0"/>
          </a:p>
          <a:p>
            <a:pPr indent="457200">
              <a:lnSpc>
                <a:spcPct val="150000"/>
              </a:lnSpc>
            </a:pPr>
            <a:r>
              <a:rPr lang="zh-CN" altLang="zh-CN" sz="2400" dirty="0"/>
              <a:t>（</a:t>
            </a:r>
            <a:r>
              <a:rPr lang="en-US" altLang="zh-CN" sz="2400" dirty="0"/>
              <a:t>1</a:t>
            </a:r>
            <a:r>
              <a:rPr lang="zh-CN" altLang="zh-CN" sz="2400" dirty="0"/>
              <a:t>）在线溶解氧预测，调用深度学习模型，便于用户及时获取未来溶解氧数据；</a:t>
            </a:r>
            <a:endParaRPr lang="en-US" altLang="zh-CN" sz="2400" dirty="0"/>
          </a:p>
          <a:p>
            <a:pPr indent="457200">
              <a:lnSpc>
                <a:spcPct val="150000"/>
              </a:lnSpc>
            </a:pPr>
            <a:r>
              <a:rPr lang="zh-CN" altLang="zh-CN" sz="2400" dirty="0"/>
              <a:t>（</a:t>
            </a:r>
            <a:r>
              <a:rPr lang="en-US" altLang="zh-CN" sz="2400" dirty="0"/>
              <a:t>2</a:t>
            </a:r>
            <a:r>
              <a:rPr lang="zh-CN" altLang="zh-CN" sz="2400" dirty="0"/>
              <a:t>）获悉溶解氧数据是否异常，以便及时进行增氧处理，维持水体优良环境；</a:t>
            </a:r>
            <a:endParaRPr lang="en-US" altLang="zh-CN" sz="2400" dirty="0"/>
          </a:p>
          <a:p>
            <a:pPr indent="457200">
              <a:lnSpc>
                <a:spcPct val="150000"/>
              </a:lnSpc>
            </a:pPr>
            <a:r>
              <a:rPr lang="zh-CN" altLang="zh-CN" sz="2400" dirty="0"/>
              <a:t>（</a:t>
            </a:r>
            <a:r>
              <a:rPr lang="en-US" altLang="zh-CN" sz="2400" dirty="0"/>
              <a:t>3</a:t>
            </a:r>
            <a:r>
              <a:rPr lang="zh-CN" altLang="zh-CN" sz="2400" dirty="0"/>
              <a:t>）操作方便，使用起来简单上手。</a:t>
            </a:r>
          </a:p>
        </p:txBody>
      </p:sp>
    </p:spTree>
    <p:extLst>
      <p:ext uri="{BB962C8B-B14F-4D97-AF65-F5344CB8AC3E}">
        <p14:creationId xmlns:p14="http://schemas.microsoft.com/office/powerpoint/2010/main" val="32585346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2" name="矩形 1">
            <a:extLst>
              <a:ext uri="{FF2B5EF4-FFF2-40B4-BE49-F238E27FC236}">
                <a16:creationId xmlns:a16="http://schemas.microsoft.com/office/drawing/2014/main" id="{850B476E-8CDC-EA4E-B40C-DDBBC8CA4274}"/>
              </a:ext>
            </a:extLst>
          </p:cNvPr>
          <p:cNvSpPr/>
          <p:nvPr/>
        </p:nvSpPr>
        <p:spPr>
          <a:xfrm>
            <a:off x="818367" y="1570514"/>
            <a:ext cx="11373633" cy="5029390"/>
          </a:xfrm>
          <a:prstGeom prst="rect">
            <a:avLst/>
          </a:prstGeom>
        </p:spPr>
        <p:txBody>
          <a:bodyPr wrap="square">
            <a:spAutoFit/>
          </a:bodyPr>
          <a:lstStyle/>
          <a:p>
            <a:pPr indent="304800">
              <a:lnSpc>
                <a:spcPct val="150000"/>
              </a:lnSpc>
              <a:spcAft>
                <a:spcPts val="0"/>
              </a:spcAft>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溶解氧分析预测</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是一款手机安卓</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，包含用户管理子模块、历史溶解氧数据查询子模块、水产养殖知识查询子模块、专家意见查询子模块、溶解氧数据预测子模块、溶解氧数据异常监测子模块、天气预报子模块。</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历史溶解氧数据查询子模块：实现用户对过去不同地点、不同时间、不同指标等选项的数据的查询；</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专家意见查询子模块：利用爬虫技术，实现用户对常见水产养殖方面专家意见的查询；</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溶解氧数据预测子模块：在服务器端部署</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预测模型，加载</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预测模型，返回未来一天、未来三天、未来七天的溶解氧预测数据；</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溶解氧数据异常监测子模块：根据《</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GB11607-89</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》对水产养殖中溶解氧数值的相关规定“连续</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24</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小时中，</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16</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小时以上的溶解氧数值必须大于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5</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，其余任何时候不得低于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3</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，对于蛙科鱼类栖息水域冰封期其余任何时候不得低于</a:t>
            </a:r>
            <a:r>
              <a:rPr lang="en-US" altLang="zh-CN" dirty="0">
                <a:latin typeface="Microsoft YaHei" panose="020B0503020204020204" pitchFamily="34" charset="-122"/>
                <a:ea typeface="Microsoft YaHei" panose="020B0503020204020204" pitchFamily="34" charset="-122"/>
                <a:cs typeface="宋体" panose="02010600030101010101" pitchFamily="2" charset="-122"/>
              </a:rPr>
              <a:t>4</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”，实现对今天、昨天、过去三天、过去七天的溶解氧数据的异常检测；</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天气预报子模块：利用聚合天气、百度地图等网站的</a:t>
            </a:r>
            <a:r>
              <a:rPr lang="en-US" altLang="zh-CN" dirty="0" err="1">
                <a:latin typeface="Microsoft YaHei" panose="020B0503020204020204" pitchFamily="34" charset="-122"/>
                <a:ea typeface="Microsoft YaHei" panose="020B0503020204020204" pitchFamily="34" charset="-122"/>
                <a:cs typeface="宋体" panose="02010600030101010101" pitchFamily="2" charset="-122"/>
              </a:rPr>
              <a:t>api</a:t>
            </a:r>
            <a:r>
              <a:rPr lang="zh-CN" altLang="zh-CN" dirty="0">
                <a:latin typeface="Microsoft YaHei" panose="020B0503020204020204" pitchFamily="34" charset="-122"/>
                <a:ea typeface="Microsoft YaHei" panose="020B0503020204020204" pitchFamily="34" charset="-122"/>
                <a:cs typeface="宋体" panose="02010600030101010101" pitchFamily="2" charset="-122"/>
              </a:rPr>
              <a:t>接口，在本地实现实时天气、天气预报功能，为用户直接提供天气信息；</a:t>
            </a:r>
          </a:p>
          <a:p>
            <a:pPr marL="342900" lvl="0" indent="-342900">
              <a:lnSpc>
                <a:spcPct val="150000"/>
              </a:lnSpc>
              <a:spcAft>
                <a:spcPts val="0"/>
              </a:spcAft>
              <a:buFont typeface="+mj-lt"/>
              <a:buAutoNum type="arabicParenR"/>
            </a:pPr>
            <a:r>
              <a:rPr lang="zh-CN" altLang="zh-CN" dirty="0">
                <a:latin typeface="Microsoft YaHei" panose="020B0503020204020204" pitchFamily="34" charset="-122"/>
                <a:ea typeface="Microsoft YaHei" panose="020B0503020204020204" pitchFamily="34" charset="-122"/>
                <a:cs typeface="宋体" panose="02010600030101010101" pitchFamily="2" charset="-122"/>
              </a:rPr>
              <a:t>用户管理子模块：实现用户的登陆、注册、注销、修改密码等操作。</a:t>
            </a:r>
          </a:p>
        </p:txBody>
      </p:sp>
    </p:spTree>
    <p:extLst>
      <p:ext uri="{BB962C8B-B14F-4D97-AF65-F5344CB8AC3E}">
        <p14:creationId xmlns:p14="http://schemas.microsoft.com/office/powerpoint/2010/main" val="1345148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3" name="Rectangle 2">
            <a:extLst>
              <a:ext uri="{FF2B5EF4-FFF2-40B4-BE49-F238E27FC236}">
                <a16:creationId xmlns:a16="http://schemas.microsoft.com/office/drawing/2014/main" id="{638144C3-5582-E74C-8B1B-16B69960EEEA}"/>
              </a:ext>
            </a:extLst>
          </p:cNvPr>
          <p:cNvSpPr>
            <a:spLocks noChangeArrowheads="1"/>
          </p:cNvSpPr>
          <p:nvPr/>
        </p:nvSpPr>
        <p:spPr bwMode="auto">
          <a:xfrm flipV="1">
            <a:off x="3766617" y="436729"/>
            <a:ext cx="1333558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6356D977-8EEF-3945-94EA-0AE558B549DB}"/>
              </a:ext>
            </a:extLst>
          </p:cNvPr>
          <p:cNvGraphicFramePr>
            <a:graphicFrameLocks noChangeAspect="1"/>
          </p:cNvGraphicFramePr>
          <p:nvPr>
            <p:extLst>
              <p:ext uri="{D42A27DB-BD31-4B8C-83A1-F6EECF244321}">
                <p14:modId xmlns:p14="http://schemas.microsoft.com/office/powerpoint/2010/main" val="3361326590"/>
              </p:ext>
            </p:extLst>
          </p:nvPr>
        </p:nvGraphicFramePr>
        <p:xfrm>
          <a:off x="4876799" y="-450937"/>
          <a:ext cx="10676003" cy="7553195"/>
        </p:xfrm>
        <a:graphic>
          <a:graphicData uri="http://schemas.openxmlformats.org/presentationml/2006/ole">
            <mc:AlternateContent xmlns:mc="http://schemas.openxmlformats.org/markup-compatibility/2006">
              <mc:Choice xmlns:v="urn:schemas-microsoft-com:vml" Requires="v">
                <p:oleObj spid="_x0000_s9244" r:id="rId4" imgW="10718800" imgH="7594600" progId="Visio.Drawing.15">
                  <p:embed/>
                </p:oleObj>
              </mc:Choice>
              <mc:Fallback>
                <p:oleObj r:id="rId4" imgW="10718800" imgH="759460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799" y="-450937"/>
                        <a:ext cx="10676003" cy="7553195"/>
                      </a:xfrm>
                      <a:prstGeom prst="rect">
                        <a:avLst/>
                      </a:prstGeom>
                      <a:noFill/>
                    </p:spPr>
                  </p:pic>
                </p:oleObj>
              </mc:Fallback>
            </mc:AlternateContent>
          </a:graphicData>
        </a:graphic>
      </p:graphicFrame>
      <p:sp>
        <p:nvSpPr>
          <p:cNvPr id="5" name="文本框 4">
            <a:extLst>
              <a:ext uri="{FF2B5EF4-FFF2-40B4-BE49-F238E27FC236}">
                <a16:creationId xmlns:a16="http://schemas.microsoft.com/office/drawing/2014/main" id="{19BFEBAD-37AB-4D49-9BDA-72C217976D7E}"/>
              </a:ext>
            </a:extLst>
          </p:cNvPr>
          <p:cNvSpPr txBox="1"/>
          <p:nvPr/>
        </p:nvSpPr>
        <p:spPr>
          <a:xfrm>
            <a:off x="951978" y="3269293"/>
            <a:ext cx="2775119" cy="400110"/>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系统用例图如</a:t>
            </a:r>
            <a:r>
              <a:rPr kumimoji="1" lang="zh-CN" altLang="en-US" sz="2000" dirty="0">
                <a:latin typeface="Microsoft YaHei" panose="020B0503020204020204" pitchFamily="34" charset="-122"/>
                <a:ea typeface="Microsoft YaHei" panose="020B0503020204020204" pitchFamily="34" charset="-122"/>
              </a:rPr>
              <a:t>右图</a:t>
            </a:r>
            <a:r>
              <a:rPr kumimoji="1" lang="zh-CN" altLang="en-US" dirty="0">
                <a:latin typeface="Microsoft YaHei" panose="020B0503020204020204" pitchFamily="34" charset="-122"/>
                <a:ea typeface="Microsoft YaHei" panose="020B0503020204020204" pitchFamily="34" charset="-122"/>
              </a:rPr>
              <a:t>所示：</a:t>
            </a:r>
          </a:p>
        </p:txBody>
      </p:sp>
    </p:spTree>
    <p:extLst>
      <p:ext uri="{BB962C8B-B14F-4D97-AF65-F5344CB8AC3E}">
        <p14:creationId xmlns:p14="http://schemas.microsoft.com/office/powerpoint/2010/main" val="21684510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系统功能分析</a:t>
              </a:r>
            </a:p>
          </p:txBody>
        </p:sp>
      </p:grpSp>
      <p:sp>
        <p:nvSpPr>
          <p:cNvPr id="3" name="文本框 2">
            <a:extLst>
              <a:ext uri="{FF2B5EF4-FFF2-40B4-BE49-F238E27FC236}">
                <a16:creationId xmlns:a16="http://schemas.microsoft.com/office/drawing/2014/main" id="{1CBDE482-BA4F-684B-B0CA-6ED8D989BEB4}"/>
              </a:ext>
            </a:extLst>
          </p:cNvPr>
          <p:cNvSpPr txBox="1"/>
          <p:nvPr/>
        </p:nvSpPr>
        <p:spPr>
          <a:xfrm>
            <a:off x="1064713" y="3533348"/>
            <a:ext cx="1518364" cy="400110"/>
          </a:xfrm>
          <a:prstGeom prst="rect">
            <a:avLst/>
          </a:prstGeom>
          <a:noFill/>
        </p:spPr>
        <p:txBody>
          <a:bodyPr wrap="none" rtlCol="0">
            <a:spAutoFit/>
          </a:bodyPr>
          <a:lstStyle/>
          <a:p>
            <a:r>
              <a:rPr kumimoji="1" lang="zh-CN" altLang="en-US" sz="2000" dirty="0">
                <a:latin typeface="Microsoft YaHei" panose="020B0503020204020204" pitchFamily="34" charset="-122"/>
                <a:ea typeface="Microsoft YaHei" panose="020B0503020204020204" pitchFamily="34" charset="-122"/>
              </a:rPr>
              <a:t>系统</a:t>
            </a:r>
            <a:r>
              <a:rPr kumimoji="1" lang="en-US" altLang="zh-CN" sz="2000" dirty="0">
                <a:latin typeface="Microsoft YaHei" panose="020B0503020204020204" pitchFamily="34" charset="-122"/>
                <a:ea typeface="Microsoft YaHei" panose="020B0503020204020204" pitchFamily="34" charset="-122"/>
              </a:rPr>
              <a:t>ER</a:t>
            </a:r>
            <a:r>
              <a:rPr kumimoji="1" lang="zh-CN" altLang="en-US" sz="2000" dirty="0">
                <a:latin typeface="Microsoft YaHei" panose="020B0503020204020204" pitchFamily="34" charset="-122"/>
                <a:ea typeface="Microsoft YaHei" panose="020B0503020204020204" pitchFamily="34" charset="-122"/>
              </a:rPr>
              <a:t>图：</a:t>
            </a:r>
          </a:p>
        </p:txBody>
      </p:sp>
      <p:pic>
        <p:nvPicPr>
          <p:cNvPr id="10" name="图片 9">
            <a:extLst>
              <a:ext uri="{FF2B5EF4-FFF2-40B4-BE49-F238E27FC236}">
                <a16:creationId xmlns:a16="http://schemas.microsoft.com/office/drawing/2014/main" id="{2EA4AF5A-9933-334B-9B6F-9A5FDE82A5C5}"/>
              </a:ext>
            </a:extLst>
          </p:cNvPr>
          <p:cNvPicPr>
            <a:picLocks noChangeAspect="1"/>
          </p:cNvPicPr>
          <p:nvPr/>
        </p:nvPicPr>
        <p:blipFill>
          <a:blip r:embed="rId3"/>
          <a:stretch>
            <a:fillRect/>
          </a:stretch>
        </p:blipFill>
        <p:spPr>
          <a:xfrm>
            <a:off x="3032137" y="1450119"/>
            <a:ext cx="9095154" cy="6427099"/>
          </a:xfrm>
          <a:prstGeom prst="rect">
            <a:avLst/>
          </a:prstGeom>
        </p:spPr>
      </p:pic>
    </p:spTree>
    <p:extLst>
      <p:ext uri="{BB962C8B-B14F-4D97-AF65-F5344CB8AC3E}">
        <p14:creationId xmlns:p14="http://schemas.microsoft.com/office/powerpoint/2010/main" val="9009285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组合 112"/>
          <p:cNvGrpSpPr/>
          <p:nvPr/>
        </p:nvGrpSpPr>
        <p:grpSpPr>
          <a:xfrm>
            <a:off x="6843345" y="2406364"/>
            <a:ext cx="5348655" cy="4285728"/>
            <a:chOff x="1904439" y="-355318"/>
            <a:chExt cx="5664201" cy="4060831"/>
          </a:xfrm>
        </p:grpSpPr>
        <p:sp>
          <p:nvSpPr>
            <p:cNvPr id="114" name="Rectangle 5"/>
            <p:cNvSpPr>
              <a:spLocks noChangeArrowheads="1"/>
            </p:cNvSpPr>
            <p:nvPr/>
          </p:nvSpPr>
          <p:spPr bwMode="auto">
            <a:xfrm>
              <a:off x="3501464" y="790859"/>
              <a:ext cx="31750" cy="479426"/>
            </a:xfrm>
            <a:prstGeom prst="rect">
              <a:avLst/>
            </a:prstGeom>
            <a:solidFill>
              <a:srgbClr val="2914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5" name="Freeform 6"/>
            <p:cNvSpPr/>
            <p:nvPr/>
          </p:nvSpPr>
          <p:spPr bwMode="auto">
            <a:xfrm>
              <a:off x="3531627" y="790859"/>
              <a:ext cx="339725" cy="177800"/>
            </a:xfrm>
            <a:custGeom>
              <a:avLst/>
              <a:gdLst>
                <a:gd name="T0" fmla="*/ 214 w 214"/>
                <a:gd name="T1" fmla="*/ 112 h 112"/>
                <a:gd name="T2" fmla="*/ 0 w 214"/>
                <a:gd name="T3" fmla="*/ 112 h 112"/>
                <a:gd name="T4" fmla="*/ 0 w 214"/>
                <a:gd name="T5" fmla="*/ 0 h 112"/>
                <a:gd name="T6" fmla="*/ 214 w 214"/>
                <a:gd name="T7" fmla="*/ 0 h 112"/>
                <a:gd name="T8" fmla="*/ 131 w 214"/>
                <a:gd name="T9" fmla="*/ 56 h 112"/>
                <a:gd name="T10" fmla="*/ 214 w 214"/>
                <a:gd name="T11" fmla="*/ 112 h 112"/>
              </a:gdLst>
              <a:ahLst/>
              <a:cxnLst>
                <a:cxn ang="0">
                  <a:pos x="T0" y="T1"/>
                </a:cxn>
                <a:cxn ang="0">
                  <a:pos x="T2" y="T3"/>
                </a:cxn>
                <a:cxn ang="0">
                  <a:pos x="T4" y="T5"/>
                </a:cxn>
                <a:cxn ang="0">
                  <a:pos x="T6" y="T7"/>
                </a:cxn>
                <a:cxn ang="0">
                  <a:pos x="T8" y="T9"/>
                </a:cxn>
                <a:cxn ang="0">
                  <a:pos x="T10" y="T11"/>
                </a:cxn>
              </a:cxnLst>
              <a:rect l="0" t="0" r="r" b="b"/>
              <a:pathLst>
                <a:path w="214" h="112">
                  <a:moveTo>
                    <a:pt x="214" y="112"/>
                  </a:moveTo>
                  <a:lnTo>
                    <a:pt x="0" y="112"/>
                  </a:lnTo>
                  <a:lnTo>
                    <a:pt x="0" y="0"/>
                  </a:lnTo>
                  <a:lnTo>
                    <a:pt x="214" y="0"/>
                  </a:lnTo>
                  <a:lnTo>
                    <a:pt x="131" y="56"/>
                  </a:lnTo>
                  <a:lnTo>
                    <a:pt x="214" y="112"/>
                  </a:lnTo>
                  <a:close/>
                </a:path>
              </a:pathLst>
            </a:custGeom>
            <a:solidFill>
              <a:srgbClr val="E443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6" name="Freeform 7"/>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close/>
                </a:path>
              </a:pathLst>
            </a:custGeom>
            <a:solidFill>
              <a:srgbClr val="36444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7" name="Freeform 8"/>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8" name="Freeform 9"/>
            <p:cNvSpPr/>
            <p:nvPr/>
          </p:nvSpPr>
          <p:spPr bwMode="auto">
            <a:xfrm>
              <a:off x="4909577" y="1013109"/>
              <a:ext cx="1492250" cy="2008190"/>
            </a:xfrm>
            <a:custGeom>
              <a:avLst/>
              <a:gdLst>
                <a:gd name="T0" fmla="*/ 379 w 940"/>
                <a:gd name="T1" fmla="*/ 0 h 1265"/>
                <a:gd name="T2" fmla="*/ 0 w 940"/>
                <a:gd name="T3" fmla="*/ 0 h 1265"/>
                <a:gd name="T4" fmla="*/ 0 w 940"/>
                <a:gd name="T5" fmla="*/ 1265 h 1265"/>
                <a:gd name="T6" fmla="*/ 940 w 940"/>
                <a:gd name="T7" fmla="*/ 1265 h 1265"/>
                <a:gd name="T8" fmla="*/ 379 w 940"/>
                <a:gd name="T9" fmla="*/ 0 h 1265"/>
              </a:gdLst>
              <a:ahLst/>
              <a:cxnLst>
                <a:cxn ang="0">
                  <a:pos x="T0" y="T1"/>
                </a:cxn>
                <a:cxn ang="0">
                  <a:pos x="T2" y="T3"/>
                </a:cxn>
                <a:cxn ang="0">
                  <a:pos x="T4" y="T5"/>
                </a:cxn>
                <a:cxn ang="0">
                  <a:pos x="T6" y="T7"/>
                </a:cxn>
                <a:cxn ang="0">
                  <a:pos x="T8" y="T9"/>
                </a:cxn>
              </a:cxnLst>
              <a:rect l="0" t="0" r="r" b="b"/>
              <a:pathLst>
                <a:path w="940" h="1265">
                  <a:moveTo>
                    <a:pt x="379" y="0"/>
                  </a:moveTo>
                  <a:lnTo>
                    <a:pt x="0" y="0"/>
                  </a:lnTo>
                  <a:lnTo>
                    <a:pt x="0" y="1265"/>
                  </a:lnTo>
                  <a:lnTo>
                    <a:pt x="940" y="1265"/>
                  </a:lnTo>
                  <a:lnTo>
                    <a:pt x="379" y="0"/>
                  </a:lnTo>
                  <a:close/>
                </a:path>
              </a:pathLst>
            </a:custGeom>
            <a:solidFill>
              <a:srgbClr val="2F3D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9" name="Freeform 10"/>
            <p:cNvSpPr/>
            <p:nvPr/>
          </p:nvSpPr>
          <p:spPr bwMode="auto">
            <a:xfrm>
              <a:off x="4225364" y="-352143"/>
              <a:ext cx="692150" cy="1614490"/>
            </a:xfrm>
            <a:custGeom>
              <a:avLst/>
              <a:gdLst>
                <a:gd name="T0" fmla="*/ 0 w 348"/>
                <a:gd name="T1" fmla="*/ 780 h 812"/>
                <a:gd name="T2" fmla="*/ 215 w 348"/>
                <a:gd name="T3" fmla="*/ 700 h 812"/>
                <a:gd name="T4" fmla="*/ 348 w 348"/>
                <a:gd name="T5" fmla="*/ 783 h 812"/>
                <a:gd name="T6" fmla="*/ 344 w 348"/>
                <a:gd name="T7" fmla="*/ 0 h 812"/>
                <a:gd name="T8" fmla="*/ 0 w 348"/>
                <a:gd name="T9" fmla="*/ 780 h 812"/>
              </a:gdLst>
              <a:ahLst/>
              <a:cxnLst>
                <a:cxn ang="0">
                  <a:pos x="T0" y="T1"/>
                </a:cxn>
                <a:cxn ang="0">
                  <a:pos x="T2" y="T3"/>
                </a:cxn>
                <a:cxn ang="0">
                  <a:pos x="T4" y="T5"/>
                </a:cxn>
                <a:cxn ang="0">
                  <a:pos x="T6" y="T7"/>
                </a:cxn>
                <a:cxn ang="0">
                  <a:pos x="T8" y="T9"/>
                </a:cxn>
              </a:cxnLst>
              <a:rect l="0" t="0" r="r" b="b"/>
              <a:pathLst>
                <a:path w="348" h="812">
                  <a:moveTo>
                    <a:pt x="0" y="780"/>
                  </a:moveTo>
                  <a:cubicBezTo>
                    <a:pt x="133" y="812"/>
                    <a:pt x="215" y="700"/>
                    <a:pt x="215" y="700"/>
                  </a:cubicBezTo>
                  <a:cubicBezTo>
                    <a:pt x="215" y="700"/>
                    <a:pt x="242" y="780"/>
                    <a:pt x="348" y="783"/>
                  </a:cubicBezTo>
                  <a:cubicBezTo>
                    <a:pt x="344" y="0"/>
                    <a:pt x="344" y="0"/>
                    <a:pt x="344" y="0"/>
                  </a:cubicBezTo>
                  <a:lnTo>
                    <a:pt x="0" y="780"/>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0" name="Freeform 11"/>
            <p:cNvSpPr/>
            <p:nvPr/>
          </p:nvSpPr>
          <p:spPr bwMode="auto">
            <a:xfrm>
              <a:off x="4909577" y="-355318"/>
              <a:ext cx="681038" cy="1612902"/>
            </a:xfrm>
            <a:custGeom>
              <a:avLst/>
              <a:gdLst>
                <a:gd name="T0" fmla="*/ 0 w 343"/>
                <a:gd name="T1" fmla="*/ 0 h 811"/>
                <a:gd name="T2" fmla="*/ 0 w 343"/>
                <a:gd name="T3" fmla="*/ 1 h 811"/>
                <a:gd name="T4" fmla="*/ 0 w 343"/>
                <a:gd name="T5" fmla="*/ 784 h 811"/>
                <a:gd name="T6" fmla="*/ 7 w 343"/>
                <a:gd name="T7" fmla="*/ 785 h 811"/>
                <a:gd name="T8" fmla="*/ 141 w 343"/>
                <a:gd name="T9" fmla="*/ 708 h 811"/>
                <a:gd name="T10" fmla="*/ 343 w 343"/>
                <a:gd name="T11" fmla="*/ 777 h 811"/>
                <a:gd name="T12" fmla="*/ 0 w 343"/>
                <a:gd name="T13" fmla="*/ 0 h 811"/>
              </a:gdLst>
              <a:ahLst/>
              <a:cxnLst>
                <a:cxn ang="0">
                  <a:pos x="T0" y="T1"/>
                </a:cxn>
                <a:cxn ang="0">
                  <a:pos x="T2" y="T3"/>
                </a:cxn>
                <a:cxn ang="0">
                  <a:pos x="T4" y="T5"/>
                </a:cxn>
                <a:cxn ang="0">
                  <a:pos x="T6" y="T7"/>
                </a:cxn>
                <a:cxn ang="0">
                  <a:pos x="T8" y="T9"/>
                </a:cxn>
                <a:cxn ang="0">
                  <a:pos x="T10" y="T11"/>
                </a:cxn>
                <a:cxn ang="0">
                  <a:pos x="T12" y="T13"/>
                </a:cxn>
              </a:cxnLst>
              <a:rect l="0" t="0" r="r" b="b"/>
              <a:pathLst>
                <a:path w="343" h="811">
                  <a:moveTo>
                    <a:pt x="0" y="0"/>
                  </a:moveTo>
                  <a:cubicBezTo>
                    <a:pt x="0" y="1"/>
                    <a:pt x="0" y="1"/>
                    <a:pt x="0" y="1"/>
                  </a:cubicBezTo>
                  <a:cubicBezTo>
                    <a:pt x="0" y="784"/>
                    <a:pt x="0" y="784"/>
                    <a:pt x="0" y="784"/>
                  </a:cubicBezTo>
                  <a:cubicBezTo>
                    <a:pt x="2" y="785"/>
                    <a:pt x="4" y="785"/>
                    <a:pt x="7" y="785"/>
                  </a:cubicBezTo>
                  <a:cubicBezTo>
                    <a:pt x="118" y="785"/>
                    <a:pt x="141" y="708"/>
                    <a:pt x="141" y="708"/>
                  </a:cubicBezTo>
                  <a:cubicBezTo>
                    <a:pt x="141" y="708"/>
                    <a:pt x="199" y="811"/>
                    <a:pt x="343" y="777"/>
                  </a:cubicBez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1" name="Freeform 12"/>
            <p:cNvSpPr/>
            <p:nvPr/>
          </p:nvSpPr>
          <p:spPr bwMode="auto">
            <a:xfrm>
              <a:off x="5046102" y="1889410"/>
              <a:ext cx="1198563" cy="1603377"/>
            </a:xfrm>
            <a:custGeom>
              <a:avLst/>
              <a:gdLst>
                <a:gd name="T0" fmla="*/ 447 w 755"/>
                <a:gd name="T1" fmla="*/ 0 h 1010"/>
                <a:gd name="T2" fmla="*/ 0 w 755"/>
                <a:gd name="T3" fmla="*/ 1010 h 1010"/>
                <a:gd name="T4" fmla="*/ 750 w 755"/>
                <a:gd name="T5" fmla="*/ 1010 h 1010"/>
                <a:gd name="T6" fmla="*/ 755 w 755"/>
                <a:gd name="T7" fmla="*/ 0 h 1010"/>
                <a:gd name="T8" fmla="*/ 447 w 755"/>
                <a:gd name="T9" fmla="*/ 0 h 1010"/>
              </a:gdLst>
              <a:ahLst/>
              <a:cxnLst>
                <a:cxn ang="0">
                  <a:pos x="T0" y="T1"/>
                </a:cxn>
                <a:cxn ang="0">
                  <a:pos x="T2" y="T3"/>
                </a:cxn>
                <a:cxn ang="0">
                  <a:pos x="T4" y="T5"/>
                </a:cxn>
                <a:cxn ang="0">
                  <a:pos x="T6" y="T7"/>
                </a:cxn>
                <a:cxn ang="0">
                  <a:pos x="T8" y="T9"/>
                </a:cxn>
              </a:cxnLst>
              <a:rect l="0" t="0" r="r" b="b"/>
              <a:pathLst>
                <a:path w="755" h="1010">
                  <a:moveTo>
                    <a:pt x="447" y="0"/>
                  </a:moveTo>
                  <a:lnTo>
                    <a:pt x="0" y="1010"/>
                  </a:lnTo>
                  <a:lnTo>
                    <a:pt x="750" y="1010"/>
                  </a:lnTo>
                  <a:lnTo>
                    <a:pt x="755"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2" name="Freeform 13"/>
            <p:cNvSpPr/>
            <p:nvPr/>
          </p:nvSpPr>
          <p:spPr bwMode="auto">
            <a:xfrm>
              <a:off x="6236727" y="1889410"/>
              <a:ext cx="1193800" cy="1603377"/>
            </a:xfrm>
            <a:custGeom>
              <a:avLst/>
              <a:gdLst>
                <a:gd name="T0" fmla="*/ 305 w 752"/>
                <a:gd name="T1" fmla="*/ 0 h 1010"/>
                <a:gd name="T2" fmla="*/ 0 w 752"/>
                <a:gd name="T3" fmla="*/ 0 h 1010"/>
                <a:gd name="T4" fmla="*/ 0 w 752"/>
                <a:gd name="T5" fmla="*/ 1010 h 1010"/>
                <a:gd name="T6" fmla="*/ 752 w 752"/>
                <a:gd name="T7" fmla="*/ 1010 h 1010"/>
                <a:gd name="T8" fmla="*/ 305 w 752"/>
                <a:gd name="T9" fmla="*/ 0 h 1010"/>
              </a:gdLst>
              <a:ahLst/>
              <a:cxnLst>
                <a:cxn ang="0">
                  <a:pos x="T0" y="T1"/>
                </a:cxn>
                <a:cxn ang="0">
                  <a:pos x="T2" y="T3"/>
                </a:cxn>
                <a:cxn ang="0">
                  <a:pos x="T4" y="T5"/>
                </a:cxn>
                <a:cxn ang="0">
                  <a:pos x="T6" y="T7"/>
                </a:cxn>
                <a:cxn ang="0">
                  <a:pos x="T8" y="T9"/>
                </a:cxn>
              </a:cxnLst>
              <a:rect l="0" t="0" r="r" b="b"/>
              <a:pathLst>
                <a:path w="752" h="1010">
                  <a:moveTo>
                    <a:pt x="305" y="0"/>
                  </a:moveTo>
                  <a:lnTo>
                    <a:pt x="0" y="0"/>
                  </a:lnTo>
                  <a:lnTo>
                    <a:pt x="0" y="1010"/>
                  </a:lnTo>
                  <a:lnTo>
                    <a:pt x="752" y="1010"/>
                  </a:lnTo>
                  <a:lnTo>
                    <a:pt x="305"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3" name="Freeform 14"/>
            <p:cNvSpPr/>
            <p:nvPr/>
          </p:nvSpPr>
          <p:spPr bwMode="auto">
            <a:xfrm>
              <a:off x="5692214" y="798796"/>
              <a:ext cx="552450" cy="1287464"/>
            </a:xfrm>
            <a:custGeom>
              <a:avLst/>
              <a:gdLst>
                <a:gd name="T0" fmla="*/ 0 w 278"/>
                <a:gd name="T1" fmla="*/ 623 h 648"/>
                <a:gd name="T2" fmla="*/ 172 w 278"/>
                <a:gd name="T3" fmla="*/ 559 h 648"/>
                <a:gd name="T4" fmla="*/ 278 w 278"/>
                <a:gd name="T5" fmla="*/ 626 h 648"/>
                <a:gd name="T6" fmla="*/ 274 w 278"/>
                <a:gd name="T7" fmla="*/ 0 h 648"/>
                <a:gd name="T8" fmla="*/ 0 w 278"/>
                <a:gd name="T9" fmla="*/ 623 h 648"/>
              </a:gdLst>
              <a:ahLst/>
              <a:cxnLst>
                <a:cxn ang="0">
                  <a:pos x="T0" y="T1"/>
                </a:cxn>
                <a:cxn ang="0">
                  <a:pos x="T2" y="T3"/>
                </a:cxn>
                <a:cxn ang="0">
                  <a:pos x="T4" y="T5"/>
                </a:cxn>
                <a:cxn ang="0">
                  <a:pos x="T6" y="T7"/>
                </a:cxn>
                <a:cxn ang="0">
                  <a:pos x="T8" y="T9"/>
                </a:cxn>
              </a:cxnLst>
              <a:rect l="0" t="0" r="r" b="b"/>
              <a:pathLst>
                <a:path w="278" h="648">
                  <a:moveTo>
                    <a:pt x="0" y="623"/>
                  </a:moveTo>
                  <a:cubicBezTo>
                    <a:pt x="106" y="648"/>
                    <a:pt x="172" y="559"/>
                    <a:pt x="172" y="559"/>
                  </a:cubicBezTo>
                  <a:cubicBezTo>
                    <a:pt x="172" y="559"/>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4" name="Freeform 15"/>
            <p:cNvSpPr/>
            <p:nvPr/>
          </p:nvSpPr>
          <p:spPr bwMode="auto">
            <a:xfrm>
              <a:off x="6236727" y="795621"/>
              <a:ext cx="546100" cy="1289052"/>
            </a:xfrm>
            <a:custGeom>
              <a:avLst/>
              <a:gdLst>
                <a:gd name="T0" fmla="*/ 0 w 274"/>
                <a:gd name="T1" fmla="*/ 0 h 648"/>
                <a:gd name="T2" fmla="*/ 0 w 274"/>
                <a:gd name="T3" fmla="*/ 1 h 648"/>
                <a:gd name="T4" fmla="*/ 0 w 274"/>
                <a:gd name="T5" fmla="*/ 627 h 648"/>
                <a:gd name="T6" fmla="*/ 6 w 274"/>
                <a:gd name="T7" fmla="*/ 627 h 648"/>
                <a:gd name="T8" fmla="*/ 113 w 274"/>
                <a:gd name="T9" fmla="*/ 566 h 648"/>
                <a:gd name="T10" fmla="*/ 274 w 274"/>
                <a:gd name="T11" fmla="*/ 621 h 648"/>
                <a:gd name="T12" fmla="*/ 0 w 274"/>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74" h="648">
                  <a:moveTo>
                    <a:pt x="0" y="0"/>
                  </a:moveTo>
                  <a:cubicBezTo>
                    <a:pt x="0" y="1"/>
                    <a:pt x="0" y="1"/>
                    <a:pt x="0" y="1"/>
                  </a:cubicBezTo>
                  <a:cubicBezTo>
                    <a:pt x="0" y="627"/>
                    <a:pt x="0" y="627"/>
                    <a:pt x="0" y="627"/>
                  </a:cubicBezTo>
                  <a:cubicBezTo>
                    <a:pt x="2" y="627"/>
                    <a:pt x="4" y="627"/>
                    <a:pt x="6" y="627"/>
                  </a:cubicBezTo>
                  <a:cubicBezTo>
                    <a:pt x="95" y="627"/>
                    <a:pt x="113" y="566"/>
                    <a:pt x="113" y="566"/>
                  </a:cubicBezTo>
                  <a:cubicBezTo>
                    <a:pt x="113" y="566"/>
                    <a:pt x="159" y="648"/>
                    <a:pt x="274" y="621"/>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5" name="Freeform 16"/>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6" name="Freeform 17"/>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7" name="Freeform 18"/>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8" name="Freeform 19"/>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9" name="Freeform 20"/>
            <p:cNvSpPr/>
            <p:nvPr/>
          </p:nvSpPr>
          <p:spPr bwMode="auto">
            <a:xfrm>
              <a:off x="2826777" y="830546"/>
              <a:ext cx="554038" cy="1290639"/>
            </a:xfrm>
            <a:custGeom>
              <a:avLst/>
              <a:gdLst>
                <a:gd name="T0" fmla="*/ 0 w 278"/>
                <a:gd name="T1" fmla="*/ 623 h 649"/>
                <a:gd name="T2" fmla="*/ 172 w 278"/>
                <a:gd name="T3" fmla="*/ 560 h 649"/>
                <a:gd name="T4" fmla="*/ 278 w 278"/>
                <a:gd name="T5" fmla="*/ 626 h 649"/>
                <a:gd name="T6" fmla="*/ 274 w 278"/>
                <a:gd name="T7" fmla="*/ 0 h 649"/>
                <a:gd name="T8" fmla="*/ 0 w 278"/>
                <a:gd name="T9" fmla="*/ 623 h 649"/>
              </a:gdLst>
              <a:ahLst/>
              <a:cxnLst>
                <a:cxn ang="0">
                  <a:pos x="T0" y="T1"/>
                </a:cxn>
                <a:cxn ang="0">
                  <a:pos x="T2" y="T3"/>
                </a:cxn>
                <a:cxn ang="0">
                  <a:pos x="T4" y="T5"/>
                </a:cxn>
                <a:cxn ang="0">
                  <a:pos x="T6" y="T7"/>
                </a:cxn>
                <a:cxn ang="0">
                  <a:pos x="T8" y="T9"/>
                </a:cxn>
              </a:cxnLst>
              <a:rect l="0" t="0" r="r" b="b"/>
              <a:pathLst>
                <a:path w="278" h="649">
                  <a:moveTo>
                    <a:pt x="0" y="623"/>
                  </a:moveTo>
                  <a:cubicBezTo>
                    <a:pt x="106" y="649"/>
                    <a:pt x="172" y="560"/>
                    <a:pt x="172" y="560"/>
                  </a:cubicBezTo>
                  <a:cubicBezTo>
                    <a:pt x="172" y="560"/>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0" name="Freeform 21"/>
            <p:cNvSpPr/>
            <p:nvPr/>
          </p:nvSpPr>
          <p:spPr bwMode="auto">
            <a:xfrm>
              <a:off x="3372877" y="830546"/>
              <a:ext cx="544513" cy="1285877"/>
            </a:xfrm>
            <a:custGeom>
              <a:avLst/>
              <a:gdLst>
                <a:gd name="T0" fmla="*/ 0 w 274"/>
                <a:gd name="T1" fmla="*/ 0 h 647"/>
                <a:gd name="T2" fmla="*/ 0 w 274"/>
                <a:gd name="T3" fmla="*/ 0 h 647"/>
                <a:gd name="T4" fmla="*/ 0 w 274"/>
                <a:gd name="T5" fmla="*/ 626 h 647"/>
                <a:gd name="T6" fmla="*/ 2 w 274"/>
                <a:gd name="T7" fmla="*/ 626 h 647"/>
                <a:gd name="T8" fmla="*/ 113 w 274"/>
                <a:gd name="T9" fmla="*/ 565 h 647"/>
                <a:gd name="T10" fmla="*/ 274 w 274"/>
                <a:gd name="T11" fmla="*/ 620 h 647"/>
                <a:gd name="T12" fmla="*/ 0 w 274"/>
                <a:gd name="T13" fmla="*/ 0 h 647"/>
              </a:gdLst>
              <a:ahLst/>
              <a:cxnLst>
                <a:cxn ang="0">
                  <a:pos x="T0" y="T1"/>
                </a:cxn>
                <a:cxn ang="0">
                  <a:pos x="T2" y="T3"/>
                </a:cxn>
                <a:cxn ang="0">
                  <a:pos x="T4" y="T5"/>
                </a:cxn>
                <a:cxn ang="0">
                  <a:pos x="T6" y="T7"/>
                </a:cxn>
                <a:cxn ang="0">
                  <a:pos x="T8" y="T9"/>
                </a:cxn>
                <a:cxn ang="0">
                  <a:pos x="T10" y="T11"/>
                </a:cxn>
                <a:cxn ang="0">
                  <a:pos x="T12" y="T13"/>
                </a:cxn>
              </a:cxnLst>
              <a:rect l="0" t="0" r="r" b="b"/>
              <a:pathLst>
                <a:path w="274" h="647">
                  <a:moveTo>
                    <a:pt x="0" y="0"/>
                  </a:moveTo>
                  <a:cubicBezTo>
                    <a:pt x="0" y="0"/>
                    <a:pt x="0" y="0"/>
                    <a:pt x="0" y="0"/>
                  </a:cubicBezTo>
                  <a:cubicBezTo>
                    <a:pt x="0" y="626"/>
                    <a:pt x="0" y="626"/>
                    <a:pt x="0" y="626"/>
                  </a:cubicBezTo>
                  <a:cubicBezTo>
                    <a:pt x="2" y="626"/>
                    <a:pt x="0" y="626"/>
                    <a:pt x="2" y="626"/>
                  </a:cubicBezTo>
                  <a:cubicBezTo>
                    <a:pt x="91" y="626"/>
                    <a:pt x="113" y="565"/>
                    <a:pt x="113" y="565"/>
                  </a:cubicBezTo>
                  <a:cubicBezTo>
                    <a:pt x="113" y="565"/>
                    <a:pt x="159" y="647"/>
                    <a:pt x="274" y="620"/>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1" name="Freeform 22"/>
            <p:cNvSpPr/>
            <p:nvPr/>
          </p:nvSpPr>
          <p:spPr bwMode="auto">
            <a:xfrm>
              <a:off x="3252227" y="2502186"/>
              <a:ext cx="4316413" cy="1106489"/>
            </a:xfrm>
            <a:custGeom>
              <a:avLst/>
              <a:gdLst>
                <a:gd name="T0" fmla="*/ 2171 w 2171"/>
                <a:gd name="T1" fmla="*/ 556 h 556"/>
                <a:gd name="T2" fmla="*/ 0 w 2171"/>
                <a:gd name="T3" fmla="*/ 556 h 556"/>
                <a:gd name="T4" fmla="*/ 1113 w 2171"/>
                <a:gd name="T5" fmla="*/ 0 h 556"/>
                <a:gd name="T6" fmla="*/ 2171 w 2171"/>
                <a:gd name="T7" fmla="*/ 556 h 556"/>
              </a:gdLst>
              <a:ahLst/>
              <a:cxnLst>
                <a:cxn ang="0">
                  <a:pos x="T0" y="T1"/>
                </a:cxn>
                <a:cxn ang="0">
                  <a:pos x="T2" y="T3"/>
                </a:cxn>
                <a:cxn ang="0">
                  <a:pos x="T4" y="T5"/>
                </a:cxn>
                <a:cxn ang="0">
                  <a:pos x="T6" y="T7"/>
                </a:cxn>
              </a:cxnLst>
              <a:rect l="0" t="0" r="r" b="b"/>
              <a:pathLst>
                <a:path w="2171" h="556">
                  <a:moveTo>
                    <a:pt x="2171" y="556"/>
                  </a:moveTo>
                  <a:cubicBezTo>
                    <a:pt x="0" y="556"/>
                    <a:pt x="0" y="556"/>
                    <a:pt x="0" y="556"/>
                  </a:cubicBezTo>
                  <a:cubicBezTo>
                    <a:pt x="0" y="556"/>
                    <a:pt x="514" y="0"/>
                    <a:pt x="1113" y="0"/>
                  </a:cubicBezTo>
                  <a:cubicBezTo>
                    <a:pt x="1712" y="0"/>
                    <a:pt x="2171" y="556"/>
                    <a:pt x="2171" y="556"/>
                  </a:cubicBezTo>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2" name="Freeform 23"/>
            <p:cNvSpPr/>
            <p:nvPr/>
          </p:nvSpPr>
          <p:spPr bwMode="auto">
            <a:xfrm>
              <a:off x="4226952" y="2075148"/>
              <a:ext cx="171450" cy="738189"/>
            </a:xfrm>
            <a:custGeom>
              <a:avLst/>
              <a:gdLst>
                <a:gd name="T0" fmla="*/ 107 w 108"/>
                <a:gd name="T1" fmla="*/ 0 h 465"/>
                <a:gd name="T2" fmla="*/ 0 w 108"/>
                <a:gd name="T3" fmla="*/ 465 h 465"/>
                <a:gd name="T4" fmla="*/ 108 w 108"/>
                <a:gd name="T5" fmla="*/ 465 h 465"/>
                <a:gd name="T6" fmla="*/ 108 w 108"/>
                <a:gd name="T7" fmla="*/ 1 h 465"/>
                <a:gd name="T8" fmla="*/ 107 w 108"/>
                <a:gd name="T9" fmla="*/ 0 h 465"/>
              </a:gdLst>
              <a:ahLst/>
              <a:cxnLst>
                <a:cxn ang="0">
                  <a:pos x="T0" y="T1"/>
                </a:cxn>
                <a:cxn ang="0">
                  <a:pos x="T2" y="T3"/>
                </a:cxn>
                <a:cxn ang="0">
                  <a:pos x="T4" y="T5"/>
                </a:cxn>
                <a:cxn ang="0">
                  <a:pos x="T6" y="T7"/>
                </a:cxn>
                <a:cxn ang="0">
                  <a:pos x="T8" y="T9"/>
                </a:cxn>
              </a:cxnLst>
              <a:rect l="0" t="0" r="r" b="b"/>
              <a:pathLst>
                <a:path w="108" h="465">
                  <a:moveTo>
                    <a:pt x="107" y="0"/>
                  </a:moveTo>
                  <a:lnTo>
                    <a:pt x="0" y="465"/>
                  </a:lnTo>
                  <a:lnTo>
                    <a:pt x="108" y="465"/>
                  </a:lnTo>
                  <a:lnTo>
                    <a:pt x="108" y="1"/>
                  </a:lnTo>
                  <a:lnTo>
                    <a:pt x="10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3" name="Freeform 24"/>
            <p:cNvSpPr/>
            <p:nvPr/>
          </p:nvSpPr>
          <p:spPr bwMode="auto">
            <a:xfrm>
              <a:off x="4398402" y="2076736"/>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4" name="Freeform 25"/>
            <p:cNvSpPr/>
            <p:nvPr/>
          </p:nvSpPr>
          <p:spPr bwMode="auto">
            <a:xfrm>
              <a:off x="4287277" y="2325973"/>
              <a:ext cx="111125" cy="625476"/>
            </a:xfrm>
            <a:custGeom>
              <a:avLst/>
              <a:gdLst>
                <a:gd name="T0" fmla="*/ 69 w 70"/>
                <a:gd name="T1" fmla="*/ 0 h 394"/>
                <a:gd name="T2" fmla="*/ 65 w 70"/>
                <a:gd name="T3" fmla="*/ 109 h 394"/>
                <a:gd name="T4" fmla="*/ 32 w 70"/>
                <a:gd name="T5" fmla="*/ 77 h 394"/>
                <a:gd name="T6" fmla="*/ 65 w 70"/>
                <a:gd name="T7" fmla="*/ 122 h 394"/>
                <a:gd name="T8" fmla="*/ 64 w 70"/>
                <a:gd name="T9" fmla="*/ 170 h 394"/>
                <a:gd name="T10" fmla="*/ 12 w 70"/>
                <a:gd name="T11" fmla="*/ 121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2" y="77"/>
                  </a:lnTo>
                  <a:lnTo>
                    <a:pt x="65" y="122"/>
                  </a:lnTo>
                  <a:lnTo>
                    <a:pt x="64" y="170"/>
                  </a:lnTo>
                  <a:lnTo>
                    <a:pt x="12" y="121"/>
                  </a:lnTo>
                  <a:lnTo>
                    <a:pt x="64" y="188"/>
                  </a:lnTo>
                  <a:lnTo>
                    <a:pt x="61" y="239"/>
                  </a:lnTo>
                  <a:lnTo>
                    <a:pt x="0" y="179"/>
                  </a:lnTo>
                  <a:lnTo>
                    <a:pt x="61" y="256"/>
                  </a:lnTo>
                  <a:lnTo>
                    <a:pt x="56" y="394"/>
                  </a:lnTo>
                  <a:lnTo>
                    <a:pt x="70" y="394"/>
                  </a:lnTo>
                  <a:lnTo>
                    <a:pt x="70" y="23"/>
                  </a:lnTo>
                  <a:lnTo>
                    <a:pt x="6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5" name="Freeform 26"/>
            <p:cNvSpPr/>
            <p:nvPr/>
          </p:nvSpPr>
          <p:spPr bwMode="auto">
            <a:xfrm>
              <a:off x="4398402" y="2362486"/>
              <a:ext cx="109538" cy="588963"/>
            </a:xfrm>
            <a:custGeom>
              <a:avLst/>
              <a:gdLst>
                <a:gd name="T0" fmla="*/ 6 w 69"/>
                <a:gd name="T1" fmla="*/ 235 h 371"/>
                <a:gd name="T2" fmla="*/ 69 w 69"/>
                <a:gd name="T3" fmla="*/ 156 h 371"/>
                <a:gd name="T4" fmla="*/ 6 w 69"/>
                <a:gd name="T5" fmla="*/ 217 h 371"/>
                <a:gd name="T6" fmla="*/ 4 w 69"/>
                <a:gd name="T7" fmla="*/ 167 h 371"/>
                <a:gd name="T8" fmla="*/ 56 w 69"/>
                <a:gd name="T9" fmla="*/ 98 h 371"/>
                <a:gd name="T10" fmla="*/ 4 w 69"/>
                <a:gd name="T11" fmla="*/ 148 h 371"/>
                <a:gd name="T12" fmla="*/ 2 w 69"/>
                <a:gd name="T13" fmla="*/ 98 h 371"/>
                <a:gd name="T14" fmla="*/ 34 w 69"/>
                <a:gd name="T15" fmla="*/ 52 h 371"/>
                <a:gd name="T16" fmla="*/ 2 w 69"/>
                <a:gd name="T17" fmla="*/ 87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7"/>
                  </a:lnTo>
                  <a:lnTo>
                    <a:pt x="56" y="98"/>
                  </a:lnTo>
                  <a:lnTo>
                    <a:pt x="4" y="148"/>
                  </a:lnTo>
                  <a:lnTo>
                    <a:pt x="2" y="98"/>
                  </a:lnTo>
                  <a:lnTo>
                    <a:pt x="34" y="52"/>
                  </a:lnTo>
                  <a:lnTo>
                    <a:pt x="2" y="87"/>
                  </a:lnTo>
                  <a:lnTo>
                    <a:pt x="0" y="0"/>
                  </a:lnTo>
                  <a:lnTo>
                    <a:pt x="0" y="371"/>
                  </a:lnTo>
                  <a:lnTo>
                    <a:pt x="11" y="371"/>
                  </a:lnTo>
                  <a:lnTo>
                    <a:pt x="6" y="235"/>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6" name="Freeform 27"/>
            <p:cNvSpPr/>
            <p:nvPr/>
          </p:nvSpPr>
          <p:spPr bwMode="auto">
            <a:xfrm>
              <a:off x="4738127" y="1959260"/>
              <a:ext cx="171450" cy="736601"/>
            </a:xfrm>
            <a:custGeom>
              <a:avLst/>
              <a:gdLst>
                <a:gd name="T0" fmla="*/ 108 w 108"/>
                <a:gd name="T1" fmla="*/ 0 h 464"/>
                <a:gd name="T2" fmla="*/ 0 w 108"/>
                <a:gd name="T3" fmla="*/ 464 h 464"/>
                <a:gd name="T4" fmla="*/ 108 w 108"/>
                <a:gd name="T5" fmla="*/ 464 h 464"/>
                <a:gd name="T6" fmla="*/ 108 w 108"/>
                <a:gd name="T7" fmla="*/ 0 h 464"/>
                <a:gd name="T8" fmla="*/ 108 w 108"/>
                <a:gd name="T9" fmla="*/ 0 h 464"/>
              </a:gdLst>
              <a:ahLst/>
              <a:cxnLst>
                <a:cxn ang="0">
                  <a:pos x="T0" y="T1"/>
                </a:cxn>
                <a:cxn ang="0">
                  <a:pos x="T2" y="T3"/>
                </a:cxn>
                <a:cxn ang="0">
                  <a:pos x="T4" y="T5"/>
                </a:cxn>
                <a:cxn ang="0">
                  <a:pos x="T6" y="T7"/>
                </a:cxn>
                <a:cxn ang="0">
                  <a:pos x="T8" y="T9"/>
                </a:cxn>
              </a:cxnLst>
              <a:rect l="0" t="0" r="r" b="b"/>
              <a:pathLst>
                <a:path w="108" h="464">
                  <a:moveTo>
                    <a:pt x="108" y="0"/>
                  </a:moveTo>
                  <a:lnTo>
                    <a:pt x="0" y="464"/>
                  </a:lnTo>
                  <a:lnTo>
                    <a:pt x="108" y="464"/>
                  </a:lnTo>
                  <a:lnTo>
                    <a:pt x="108" y="0"/>
                  </a:lnTo>
                  <a:lnTo>
                    <a:pt x="108"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7" name="Freeform 28"/>
            <p:cNvSpPr/>
            <p:nvPr/>
          </p:nvSpPr>
          <p:spPr bwMode="auto">
            <a:xfrm>
              <a:off x="4909577" y="1959260"/>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8" name="Freeform 29"/>
            <p:cNvSpPr/>
            <p:nvPr/>
          </p:nvSpPr>
          <p:spPr bwMode="auto">
            <a:xfrm>
              <a:off x="4798452" y="2210086"/>
              <a:ext cx="111125" cy="623888"/>
            </a:xfrm>
            <a:custGeom>
              <a:avLst/>
              <a:gdLst>
                <a:gd name="T0" fmla="*/ 68 w 70"/>
                <a:gd name="T1" fmla="*/ 0 h 393"/>
                <a:gd name="T2" fmla="*/ 66 w 70"/>
                <a:gd name="T3" fmla="*/ 108 h 393"/>
                <a:gd name="T4" fmla="*/ 32 w 70"/>
                <a:gd name="T5" fmla="*/ 76 h 393"/>
                <a:gd name="T6" fmla="*/ 65 w 70"/>
                <a:gd name="T7" fmla="*/ 122 h 393"/>
                <a:gd name="T8" fmla="*/ 63 w 70"/>
                <a:gd name="T9" fmla="*/ 169 h 393"/>
                <a:gd name="T10" fmla="*/ 12 w 70"/>
                <a:gd name="T11" fmla="*/ 120 h 393"/>
                <a:gd name="T12" fmla="*/ 63 w 70"/>
                <a:gd name="T13" fmla="*/ 188 h 393"/>
                <a:gd name="T14" fmla="*/ 61 w 70"/>
                <a:gd name="T15" fmla="*/ 239 h 393"/>
                <a:gd name="T16" fmla="*/ 0 w 70"/>
                <a:gd name="T17" fmla="*/ 179 h 393"/>
                <a:gd name="T18" fmla="*/ 61 w 70"/>
                <a:gd name="T19" fmla="*/ 256 h 393"/>
                <a:gd name="T20" fmla="*/ 56 w 70"/>
                <a:gd name="T21" fmla="*/ 393 h 393"/>
                <a:gd name="T22" fmla="*/ 70 w 70"/>
                <a:gd name="T23" fmla="*/ 393 h 393"/>
                <a:gd name="T24" fmla="*/ 70 w 70"/>
                <a:gd name="T25" fmla="*/ 24 h 393"/>
                <a:gd name="T26" fmla="*/ 68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8" y="0"/>
                  </a:moveTo>
                  <a:lnTo>
                    <a:pt x="66" y="108"/>
                  </a:lnTo>
                  <a:lnTo>
                    <a:pt x="32" y="76"/>
                  </a:lnTo>
                  <a:lnTo>
                    <a:pt x="65" y="122"/>
                  </a:lnTo>
                  <a:lnTo>
                    <a:pt x="63" y="169"/>
                  </a:lnTo>
                  <a:lnTo>
                    <a:pt x="12" y="120"/>
                  </a:lnTo>
                  <a:lnTo>
                    <a:pt x="63" y="188"/>
                  </a:lnTo>
                  <a:lnTo>
                    <a:pt x="61" y="239"/>
                  </a:lnTo>
                  <a:lnTo>
                    <a:pt x="0" y="179"/>
                  </a:lnTo>
                  <a:lnTo>
                    <a:pt x="61" y="256"/>
                  </a:lnTo>
                  <a:lnTo>
                    <a:pt x="56" y="393"/>
                  </a:lnTo>
                  <a:lnTo>
                    <a:pt x="70" y="393"/>
                  </a:lnTo>
                  <a:lnTo>
                    <a:pt x="70" y="24"/>
                  </a:lnTo>
                  <a:lnTo>
                    <a:pt x="68"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9" name="Freeform 30"/>
            <p:cNvSpPr/>
            <p:nvPr/>
          </p:nvSpPr>
          <p:spPr bwMode="auto">
            <a:xfrm>
              <a:off x="4909577" y="2248186"/>
              <a:ext cx="109538" cy="585788"/>
            </a:xfrm>
            <a:custGeom>
              <a:avLst/>
              <a:gdLst>
                <a:gd name="T0" fmla="*/ 6 w 69"/>
                <a:gd name="T1" fmla="*/ 234 h 369"/>
                <a:gd name="T2" fmla="*/ 69 w 69"/>
                <a:gd name="T3" fmla="*/ 155 h 369"/>
                <a:gd name="T4" fmla="*/ 6 w 69"/>
                <a:gd name="T5" fmla="*/ 215 h 369"/>
                <a:gd name="T6" fmla="*/ 5 w 69"/>
                <a:gd name="T7" fmla="*/ 165 h 369"/>
                <a:gd name="T8" fmla="*/ 56 w 69"/>
                <a:gd name="T9" fmla="*/ 96 h 369"/>
                <a:gd name="T10" fmla="*/ 3 w 69"/>
                <a:gd name="T11" fmla="*/ 146 h 369"/>
                <a:gd name="T12" fmla="*/ 2 w 69"/>
                <a:gd name="T13" fmla="*/ 96 h 369"/>
                <a:gd name="T14" fmla="*/ 35 w 69"/>
                <a:gd name="T15" fmla="*/ 51 h 369"/>
                <a:gd name="T16" fmla="*/ 2 w 69"/>
                <a:gd name="T17" fmla="*/ 85 h 369"/>
                <a:gd name="T18" fmla="*/ 0 w 69"/>
                <a:gd name="T19" fmla="*/ 0 h 369"/>
                <a:gd name="T20" fmla="*/ 0 w 69"/>
                <a:gd name="T21" fmla="*/ 369 h 369"/>
                <a:gd name="T22" fmla="*/ 11 w 69"/>
                <a:gd name="T23" fmla="*/ 369 h 369"/>
                <a:gd name="T24" fmla="*/ 6 w 69"/>
                <a:gd name="T25" fmla="*/ 23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69">
                  <a:moveTo>
                    <a:pt x="6" y="234"/>
                  </a:moveTo>
                  <a:lnTo>
                    <a:pt x="69" y="155"/>
                  </a:lnTo>
                  <a:lnTo>
                    <a:pt x="6" y="215"/>
                  </a:lnTo>
                  <a:lnTo>
                    <a:pt x="5" y="165"/>
                  </a:lnTo>
                  <a:lnTo>
                    <a:pt x="56" y="96"/>
                  </a:lnTo>
                  <a:lnTo>
                    <a:pt x="3" y="146"/>
                  </a:lnTo>
                  <a:lnTo>
                    <a:pt x="2" y="96"/>
                  </a:lnTo>
                  <a:lnTo>
                    <a:pt x="35" y="51"/>
                  </a:lnTo>
                  <a:lnTo>
                    <a:pt x="2" y="85"/>
                  </a:lnTo>
                  <a:lnTo>
                    <a:pt x="0" y="0"/>
                  </a:lnTo>
                  <a:lnTo>
                    <a:pt x="0" y="369"/>
                  </a:lnTo>
                  <a:lnTo>
                    <a:pt x="11" y="369"/>
                  </a:lnTo>
                  <a:lnTo>
                    <a:pt x="6" y="23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0" name="Freeform 31"/>
            <p:cNvSpPr/>
            <p:nvPr/>
          </p:nvSpPr>
          <p:spPr bwMode="auto">
            <a:xfrm>
              <a:off x="5147702" y="1983073"/>
              <a:ext cx="150813" cy="657226"/>
            </a:xfrm>
            <a:custGeom>
              <a:avLst/>
              <a:gdLst>
                <a:gd name="T0" fmla="*/ 95 w 95"/>
                <a:gd name="T1" fmla="*/ 0 h 414"/>
                <a:gd name="T2" fmla="*/ 0 w 95"/>
                <a:gd name="T3" fmla="*/ 414 h 414"/>
                <a:gd name="T4" fmla="*/ 95 w 95"/>
                <a:gd name="T5" fmla="*/ 414 h 414"/>
                <a:gd name="T6" fmla="*/ 95 w 95"/>
                <a:gd name="T7" fmla="*/ 0 h 414"/>
                <a:gd name="T8" fmla="*/ 95 w 95"/>
                <a:gd name="T9" fmla="*/ 0 h 414"/>
              </a:gdLst>
              <a:ahLst/>
              <a:cxnLst>
                <a:cxn ang="0">
                  <a:pos x="T0" y="T1"/>
                </a:cxn>
                <a:cxn ang="0">
                  <a:pos x="T2" y="T3"/>
                </a:cxn>
                <a:cxn ang="0">
                  <a:pos x="T4" y="T5"/>
                </a:cxn>
                <a:cxn ang="0">
                  <a:pos x="T6" y="T7"/>
                </a:cxn>
                <a:cxn ang="0">
                  <a:pos x="T8" y="T9"/>
                </a:cxn>
              </a:cxnLst>
              <a:rect l="0" t="0" r="r" b="b"/>
              <a:pathLst>
                <a:path w="95" h="414">
                  <a:moveTo>
                    <a:pt x="95" y="0"/>
                  </a:moveTo>
                  <a:lnTo>
                    <a:pt x="0" y="414"/>
                  </a:lnTo>
                  <a:lnTo>
                    <a:pt x="95" y="414"/>
                  </a:lnTo>
                  <a:lnTo>
                    <a:pt x="95" y="0"/>
                  </a:lnTo>
                  <a:lnTo>
                    <a:pt x="95"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1" name="Freeform 32"/>
            <p:cNvSpPr/>
            <p:nvPr/>
          </p:nvSpPr>
          <p:spPr bwMode="auto">
            <a:xfrm>
              <a:off x="5298514" y="1983073"/>
              <a:ext cx="150813" cy="657226"/>
            </a:xfrm>
            <a:custGeom>
              <a:avLst/>
              <a:gdLst>
                <a:gd name="T0" fmla="*/ 0 w 95"/>
                <a:gd name="T1" fmla="*/ 0 h 414"/>
                <a:gd name="T2" fmla="*/ 0 w 95"/>
                <a:gd name="T3" fmla="*/ 414 h 414"/>
                <a:gd name="T4" fmla="*/ 95 w 95"/>
                <a:gd name="T5" fmla="*/ 414 h 414"/>
                <a:gd name="T6" fmla="*/ 0 w 95"/>
                <a:gd name="T7" fmla="*/ 0 h 414"/>
              </a:gdLst>
              <a:ahLst/>
              <a:cxnLst>
                <a:cxn ang="0">
                  <a:pos x="T0" y="T1"/>
                </a:cxn>
                <a:cxn ang="0">
                  <a:pos x="T2" y="T3"/>
                </a:cxn>
                <a:cxn ang="0">
                  <a:pos x="T4" y="T5"/>
                </a:cxn>
                <a:cxn ang="0">
                  <a:pos x="T6" y="T7"/>
                </a:cxn>
              </a:cxnLst>
              <a:rect l="0" t="0" r="r" b="b"/>
              <a:pathLst>
                <a:path w="95" h="414">
                  <a:moveTo>
                    <a:pt x="0" y="0"/>
                  </a:moveTo>
                  <a:lnTo>
                    <a:pt x="0" y="414"/>
                  </a:lnTo>
                  <a:lnTo>
                    <a:pt x="95" y="41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2" name="Freeform 33"/>
            <p:cNvSpPr/>
            <p:nvPr/>
          </p:nvSpPr>
          <p:spPr bwMode="auto">
            <a:xfrm>
              <a:off x="5200089" y="2206911"/>
              <a:ext cx="98425" cy="557213"/>
            </a:xfrm>
            <a:custGeom>
              <a:avLst/>
              <a:gdLst>
                <a:gd name="T0" fmla="*/ 61 w 62"/>
                <a:gd name="T1" fmla="*/ 0 h 351"/>
                <a:gd name="T2" fmla="*/ 58 w 62"/>
                <a:gd name="T3" fmla="*/ 97 h 351"/>
                <a:gd name="T4" fmla="*/ 28 w 62"/>
                <a:gd name="T5" fmla="*/ 68 h 351"/>
                <a:gd name="T6" fmla="*/ 58 w 62"/>
                <a:gd name="T7" fmla="*/ 109 h 351"/>
                <a:gd name="T8" fmla="*/ 57 w 62"/>
                <a:gd name="T9" fmla="*/ 151 h 351"/>
                <a:gd name="T10" fmla="*/ 11 w 62"/>
                <a:gd name="T11" fmla="*/ 107 h 351"/>
                <a:gd name="T12" fmla="*/ 56 w 62"/>
                <a:gd name="T13" fmla="*/ 167 h 351"/>
                <a:gd name="T14" fmla="*/ 55 w 62"/>
                <a:gd name="T15" fmla="*/ 212 h 351"/>
                <a:gd name="T16" fmla="*/ 0 w 62"/>
                <a:gd name="T17" fmla="*/ 160 h 351"/>
                <a:gd name="T18" fmla="*/ 55 w 62"/>
                <a:gd name="T19" fmla="*/ 229 h 351"/>
                <a:gd name="T20" fmla="*/ 50 w 62"/>
                <a:gd name="T21" fmla="*/ 351 h 351"/>
                <a:gd name="T22" fmla="*/ 62 w 62"/>
                <a:gd name="T23" fmla="*/ 351 h 351"/>
                <a:gd name="T24" fmla="*/ 62 w 62"/>
                <a:gd name="T25" fmla="*/ 21 h 351"/>
                <a:gd name="T26" fmla="*/ 61 w 62"/>
                <a:gd name="T2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351">
                  <a:moveTo>
                    <a:pt x="61" y="0"/>
                  </a:moveTo>
                  <a:lnTo>
                    <a:pt x="58" y="97"/>
                  </a:lnTo>
                  <a:lnTo>
                    <a:pt x="28" y="68"/>
                  </a:lnTo>
                  <a:lnTo>
                    <a:pt x="58" y="109"/>
                  </a:lnTo>
                  <a:lnTo>
                    <a:pt x="57" y="151"/>
                  </a:lnTo>
                  <a:lnTo>
                    <a:pt x="11" y="107"/>
                  </a:lnTo>
                  <a:lnTo>
                    <a:pt x="56" y="167"/>
                  </a:lnTo>
                  <a:lnTo>
                    <a:pt x="55" y="212"/>
                  </a:lnTo>
                  <a:lnTo>
                    <a:pt x="0" y="160"/>
                  </a:lnTo>
                  <a:lnTo>
                    <a:pt x="55" y="229"/>
                  </a:lnTo>
                  <a:lnTo>
                    <a:pt x="50" y="351"/>
                  </a:lnTo>
                  <a:lnTo>
                    <a:pt x="62" y="351"/>
                  </a:lnTo>
                  <a:lnTo>
                    <a:pt x="62" y="21"/>
                  </a:lnTo>
                  <a:lnTo>
                    <a:pt x="61"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3" name="Freeform 34"/>
            <p:cNvSpPr/>
            <p:nvPr/>
          </p:nvSpPr>
          <p:spPr bwMode="auto">
            <a:xfrm>
              <a:off x="5298514" y="2240248"/>
              <a:ext cx="98425" cy="523876"/>
            </a:xfrm>
            <a:custGeom>
              <a:avLst/>
              <a:gdLst>
                <a:gd name="T0" fmla="*/ 6 w 62"/>
                <a:gd name="T1" fmla="*/ 209 h 330"/>
                <a:gd name="T2" fmla="*/ 62 w 62"/>
                <a:gd name="T3" fmla="*/ 139 h 330"/>
                <a:gd name="T4" fmla="*/ 5 w 62"/>
                <a:gd name="T5" fmla="*/ 193 h 330"/>
                <a:gd name="T6" fmla="*/ 4 w 62"/>
                <a:gd name="T7" fmla="*/ 148 h 330"/>
                <a:gd name="T8" fmla="*/ 50 w 62"/>
                <a:gd name="T9" fmla="*/ 86 h 330"/>
                <a:gd name="T10" fmla="*/ 4 w 62"/>
                <a:gd name="T11" fmla="*/ 131 h 330"/>
                <a:gd name="T12" fmla="*/ 3 w 62"/>
                <a:gd name="T13" fmla="*/ 86 h 330"/>
                <a:gd name="T14" fmla="*/ 32 w 62"/>
                <a:gd name="T15" fmla="*/ 46 h 330"/>
                <a:gd name="T16" fmla="*/ 3 w 62"/>
                <a:gd name="T17" fmla="*/ 76 h 330"/>
                <a:gd name="T18" fmla="*/ 0 w 62"/>
                <a:gd name="T19" fmla="*/ 0 h 330"/>
                <a:gd name="T20" fmla="*/ 0 w 62"/>
                <a:gd name="T21" fmla="*/ 330 h 330"/>
                <a:gd name="T22" fmla="*/ 10 w 62"/>
                <a:gd name="T23" fmla="*/ 330 h 330"/>
                <a:gd name="T24" fmla="*/ 6 w 62"/>
                <a:gd name="T25" fmla="*/ 20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330">
                  <a:moveTo>
                    <a:pt x="6" y="209"/>
                  </a:moveTo>
                  <a:lnTo>
                    <a:pt x="62" y="139"/>
                  </a:lnTo>
                  <a:lnTo>
                    <a:pt x="5" y="193"/>
                  </a:lnTo>
                  <a:lnTo>
                    <a:pt x="4" y="148"/>
                  </a:lnTo>
                  <a:lnTo>
                    <a:pt x="50" y="86"/>
                  </a:lnTo>
                  <a:lnTo>
                    <a:pt x="4" y="131"/>
                  </a:lnTo>
                  <a:lnTo>
                    <a:pt x="3" y="86"/>
                  </a:lnTo>
                  <a:lnTo>
                    <a:pt x="32" y="46"/>
                  </a:lnTo>
                  <a:lnTo>
                    <a:pt x="3" y="76"/>
                  </a:lnTo>
                  <a:lnTo>
                    <a:pt x="0" y="0"/>
                  </a:lnTo>
                  <a:lnTo>
                    <a:pt x="0" y="330"/>
                  </a:lnTo>
                  <a:lnTo>
                    <a:pt x="10" y="330"/>
                  </a:lnTo>
                  <a:lnTo>
                    <a:pt x="6" y="20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4" name="Freeform 35"/>
            <p:cNvSpPr/>
            <p:nvPr/>
          </p:nvSpPr>
          <p:spPr bwMode="auto">
            <a:xfrm>
              <a:off x="5971614" y="2094198"/>
              <a:ext cx="144463" cy="630238"/>
            </a:xfrm>
            <a:custGeom>
              <a:avLst/>
              <a:gdLst>
                <a:gd name="T0" fmla="*/ 91 w 91"/>
                <a:gd name="T1" fmla="*/ 0 h 397"/>
                <a:gd name="T2" fmla="*/ 0 w 91"/>
                <a:gd name="T3" fmla="*/ 397 h 397"/>
                <a:gd name="T4" fmla="*/ 91 w 91"/>
                <a:gd name="T5" fmla="*/ 397 h 397"/>
                <a:gd name="T6" fmla="*/ 91 w 91"/>
                <a:gd name="T7" fmla="*/ 2 h 397"/>
                <a:gd name="T8" fmla="*/ 91 w 91"/>
                <a:gd name="T9" fmla="*/ 0 h 397"/>
              </a:gdLst>
              <a:ahLst/>
              <a:cxnLst>
                <a:cxn ang="0">
                  <a:pos x="T0" y="T1"/>
                </a:cxn>
                <a:cxn ang="0">
                  <a:pos x="T2" y="T3"/>
                </a:cxn>
                <a:cxn ang="0">
                  <a:pos x="T4" y="T5"/>
                </a:cxn>
                <a:cxn ang="0">
                  <a:pos x="T6" y="T7"/>
                </a:cxn>
                <a:cxn ang="0">
                  <a:pos x="T8" y="T9"/>
                </a:cxn>
              </a:cxnLst>
              <a:rect l="0" t="0" r="r" b="b"/>
              <a:pathLst>
                <a:path w="91" h="397">
                  <a:moveTo>
                    <a:pt x="91" y="0"/>
                  </a:moveTo>
                  <a:lnTo>
                    <a:pt x="0" y="397"/>
                  </a:lnTo>
                  <a:lnTo>
                    <a:pt x="91" y="397"/>
                  </a:lnTo>
                  <a:lnTo>
                    <a:pt x="91" y="2"/>
                  </a:lnTo>
                  <a:lnTo>
                    <a:pt x="91"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5" name="Freeform 36"/>
            <p:cNvSpPr/>
            <p:nvPr/>
          </p:nvSpPr>
          <p:spPr bwMode="auto">
            <a:xfrm>
              <a:off x="6116077" y="2097373"/>
              <a:ext cx="147638" cy="627063"/>
            </a:xfrm>
            <a:custGeom>
              <a:avLst/>
              <a:gdLst>
                <a:gd name="T0" fmla="*/ 0 w 93"/>
                <a:gd name="T1" fmla="*/ 0 h 395"/>
                <a:gd name="T2" fmla="*/ 0 w 93"/>
                <a:gd name="T3" fmla="*/ 395 h 395"/>
                <a:gd name="T4" fmla="*/ 93 w 93"/>
                <a:gd name="T5" fmla="*/ 395 h 395"/>
                <a:gd name="T6" fmla="*/ 0 w 93"/>
                <a:gd name="T7" fmla="*/ 0 h 395"/>
              </a:gdLst>
              <a:ahLst/>
              <a:cxnLst>
                <a:cxn ang="0">
                  <a:pos x="T0" y="T1"/>
                </a:cxn>
                <a:cxn ang="0">
                  <a:pos x="T2" y="T3"/>
                </a:cxn>
                <a:cxn ang="0">
                  <a:pos x="T4" y="T5"/>
                </a:cxn>
                <a:cxn ang="0">
                  <a:pos x="T6" y="T7"/>
                </a:cxn>
              </a:cxnLst>
              <a:rect l="0" t="0" r="r" b="b"/>
              <a:pathLst>
                <a:path w="93" h="395">
                  <a:moveTo>
                    <a:pt x="0" y="0"/>
                  </a:moveTo>
                  <a:lnTo>
                    <a:pt x="0" y="395"/>
                  </a:lnTo>
                  <a:lnTo>
                    <a:pt x="93" y="395"/>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6" name="Freeform 37"/>
            <p:cNvSpPr/>
            <p:nvPr/>
          </p:nvSpPr>
          <p:spPr bwMode="auto">
            <a:xfrm>
              <a:off x="6022414" y="2310098"/>
              <a:ext cx="93663" cy="536576"/>
            </a:xfrm>
            <a:custGeom>
              <a:avLst/>
              <a:gdLst>
                <a:gd name="T0" fmla="*/ 59 w 59"/>
                <a:gd name="T1" fmla="*/ 0 h 338"/>
                <a:gd name="T2" fmla="*/ 56 w 59"/>
                <a:gd name="T3" fmla="*/ 92 h 338"/>
                <a:gd name="T4" fmla="*/ 28 w 59"/>
                <a:gd name="T5" fmla="*/ 66 h 338"/>
                <a:gd name="T6" fmla="*/ 55 w 59"/>
                <a:gd name="T7" fmla="*/ 104 h 338"/>
                <a:gd name="T8" fmla="*/ 55 w 59"/>
                <a:gd name="T9" fmla="*/ 145 h 338"/>
                <a:gd name="T10" fmla="*/ 11 w 59"/>
                <a:gd name="T11" fmla="*/ 104 h 338"/>
                <a:gd name="T12" fmla="*/ 54 w 59"/>
                <a:gd name="T13" fmla="*/ 161 h 338"/>
                <a:gd name="T14" fmla="*/ 53 w 59"/>
                <a:gd name="T15" fmla="*/ 205 h 338"/>
                <a:gd name="T16" fmla="*/ 0 w 59"/>
                <a:gd name="T17" fmla="*/ 154 h 338"/>
                <a:gd name="T18" fmla="*/ 53 w 59"/>
                <a:gd name="T19" fmla="*/ 219 h 338"/>
                <a:gd name="T20" fmla="*/ 48 w 59"/>
                <a:gd name="T21" fmla="*/ 338 h 338"/>
                <a:gd name="T22" fmla="*/ 59 w 59"/>
                <a:gd name="T23" fmla="*/ 338 h 338"/>
                <a:gd name="T24" fmla="*/ 59 w 59"/>
                <a:gd name="T25" fmla="*/ 21 h 338"/>
                <a:gd name="T26" fmla="*/ 59 w 59"/>
                <a:gd name="T27"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38">
                  <a:moveTo>
                    <a:pt x="59" y="0"/>
                  </a:moveTo>
                  <a:lnTo>
                    <a:pt x="56" y="92"/>
                  </a:lnTo>
                  <a:lnTo>
                    <a:pt x="28" y="66"/>
                  </a:lnTo>
                  <a:lnTo>
                    <a:pt x="55" y="104"/>
                  </a:lnTo>
                  <a:lnTo>
                    <a:pt x="55" y="145"/>
                  </a:lnTo>
                  <a:lnTo>
                    <a:pt x="11" y="104"/>
                  </a:lnTo>
                  <a:lnTo>
                    <a:pt x="54" y="161"/>
                  </a:lnTo>
                  <a:lnTo>
                    <a:pt x="53" y="205"/>
                  </a:lnTo>
                  <a:lnTo>
                    <a:pt x="0" y="154"/>
                  </a:lnTo>
                  <a:lnTo>
                    <a:pt x="53" y="219"/>
                  </a:lnTo>
                  <a:lnTo>
                    <a:pt x="48" y="338"/>
                  </a:lnTo>
                  <a:lnTo>
                    <a:pt x="59" y="338"/>
                  </a:lnTo>
                  <a:lnTo>
                    <a:pt x="59" y="21"/>
                  </a:lnTo>
                  <a:lnTo>
                    <a:pt x="5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7" name="Freeform 38"/>
            <p:cNvSpPr/>
            <p:nvPr/>
          </p:nvSpPr>
          <p:spPr bwMode="auto">
            <a:xfrm>
              <a:off x="6116077" y="2343436"/>
              <a:ext cx="95250" cy="503238"/>
            </a:xfrm>
            <a:custGeom>
              <a:avLst/>
              <a:gdLst>
                <a:gd name="T0" fmla="*/ 6 w 60"/>
                <a:gd name="T1" fmla="*/ 199 h 317"/>
                <a:gd name="T2" fmla="*/ 60 w 60"/>
                <a:gd name="T3" fmla="*/ 133 h 317"/>
                <a:gd name="T4" fmla="*/ 6 w 60"/>
                <a:gd name="T5" fmla="*/ 184 h 317"/>
                <a:gd name="T6" fmla="*/ 5 w 60"/>
                <a:gd name="T7" fmla="*/ 141 h 317"/>
                <a:gd name="T8" fmla="*/ 49 w 60"/>
                <a:gd name="T9" fmla="*/ 83 h 317"/>
                <a:gd name="T10" fmla="*/ 4 w 60"/>
                <a:gd name="T11" fmla="*/ 125 h 317"/>
                <a:gd name="T12" fmla="*/ 2 w 60"/>
                <a:gd name="T13" fmla="*/ 83 h 317"/>
                <a:gd name="T14" fmla="*/ 30 w 60"/>
                <a:gd name="T15" fmla="*/ 43 h 317"/>
                <a:gd name="T16" fmla="*/ 2 w 60"/>
                <a:gd name="T17" fmla="*/ 73 h 317"/>
                <a:gd name="T18" fmla="*/ 0 w 60"/>
                <a:gd name="T19" fmla="*/ 0 h 317"/>
                <a:gd name="T20" fmla="*/ 0 w 60"/>
                <a:gd name="T21" fmla="*/ 317 h 317"/>
                <a:gd name="T22" fmla="*/ 11 w 60"/>
                <a:gd name="T23" fmla="*/ 317 h 317"/>
                <a:gd name="T24" fmla="*/ 6 w 60"/>
                <a:gd name="T25" fmla="*/ 19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317">
                  <a:moveTo>
                    <a:pt x="6" y="199"/>
                  </a:moveTo>
                  <a:lnTo>
                    <a:pt x="60" y="133"/>
                  </a:lnTo>
                  <a:lnTo>
                    <a:pt x="6" y="184"/>
                  </a:lnTo>
                  <a:lnTo>
                    <a:pt x="5" y="141"/>
                  </a:lnTo>
                  <a:lnTo>
                    <a:pt x="49" y="83"/>
                  </a:lnTo>
                  <a:lnTo>
                    <a:pt x="4" y="125"/>
                  </a:lnTo>
                  <a:lnTo>
                    <a:pt x="2" y="83"/>
                  </a:lnTo>
                  <a:lnTo>
                    <a:pt x="30" y="43"/>
                  </a:lnTo>
                  <a:lnTo>
                    <a:pt x="2" y="73"/>
                  </a:lnTo>
                  <a:lnTo>
                    <a:pt x="0" y="0"/>
                  </a:lnTo>
                  <a:lnTo>
                    <a:pt x="0" y="317"/>
                  </a:lnTo>
                  <a:lnTo>
                    <a:pt x="11" y="317"/>
                  </a:lnTo>
                  <a:lnTo>
                    <a:pt x="6" y="19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8" name="Freeform 39"/>
            <p:cNvSpPr/>
            <p:nvPr/>
          </p:nvSpPr>
          <p:spPr bwMode="auto">
            <a:xfrm>
              <a:off x="5555689" y="2230723"/>
              <a:ext cx="141288" cy="609601"/>
            </a:xfrm>
            <a:custGeom>
              <a:avLst/>
              <a:gdLst>
                <a:gd name="T0" fmla="*/ 87 w 89"/>
                <a:gd name="T1" fmla="*/ 0 h 384"/>
                <a:gd name="T2" fmla="*/ 0 w 89"/>
                <a:gd name="T3" fmla="*/ 384 h 384"/>
                <a:gd name="T4" fmla="*/ 89 w 89"/>
                <a:gd name="T5" fmla="*/ 384 h 384"/>
                <a:gd name="T6" fmla="*/ 89 w 89"/>
                <a:gd name="T7" fmla="*/ 0 h 384"/>
                <a:gd name="T8" fmla="*/ 87 w 89"/>
                <a:gd name="T9" fmla="*/ 0 h 384"/>
              </a:gdLst>
              <a:ahLst/>
              <a:cxnLst>
                <a:cxn ang="0">
                  <a:pos x="T0" y="T1"/>
                </a:cxn>
                <a:cxn ang="0">
                  <a:pos x="T2" y="T3"/>
                </a:cxn>
                <a:cxn ang="0">
                  <a:pos x="T4" y="T5"/>
                </a:cxn>
                <a:cxn ang="0">
                  <a:pos x="T6" y="T7"/>
                </a:cxn>
                <a:cxn ang="0">
                  <a:pos x="T8" y="T9"/>
                </a:cxn>
              </a:cxnLst>
              <a:rect l="0" t="0" r="r" b="b"/>
              <a:pathLst>
                <a:path w="89" h="384">
                  <a:moveTo>
                    <a:pt x="87" y="0"/>
                  </a:moveTo>
                  <a:lnTo>
                    <a:pt x="0" y="384"/>
                  </a:lnTo>
                  <a:lnTo>
                    <a:pt x="89" y="384"/>
                  </a:lnTo>
                  <a:lnTo>
                    <a:pt x="89" y="0"/>
                  </a:lnTo>
                  <a:lnTo>
                    <a:pt x="8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9" name="Freeform 40"/>
            <p:cNvSpPr/>
            <p:nvPr/>
          </p:nvSpPr>
          <p:spPr bwMode="auto">
            <a:xfrm>
              <a:off x="5696977" y="2230723"/>
              <a:ext cx="138113" cy="609601"/>
            </a:xfrm>
            <a:custGeom>
              <a:avLst/>
              <a:gdLst>
                <a:gd name="T0" fmla="*/ 0 w 87"/>
                <a:gd name="T1" fmla="*/ 0 h 384"/>
                <a:gd name="T2" fmla="*/ 0 w 87"/>
                <a:gd name="T3" fmla="*/ 384 h 384"/>
                <a:gd name="T4" fmla="*/ 87 w 87"/>
                <a:gd name="T5" fmla="*/ 384 h 384"/>
                <a:gd name="T6" fmla="*/ 0 w 87"/>
                <a:gd name="T7" fmla="*/ 0 h 384"/>
              </a:gdLst>
              <a:ahLst/>
              <a:cxnLst>
                <a:cxn ang="0">
                  <a:pos x="T0" y="T1"/>
                </a:cxn>
                <a:cxn ang="0">
                  <a:pos x="T2" y="T3"/>
                </a:cxn>
                <a:cxn ang="0">
                  <a:pos x="T4" y="T5"/>
                </a:cxn>
                <a:cxn ang="0">
                  <a:pos x="T6" y="T7"/>
                </a:cxn>
              </a:cxnLst>
              <a:rect l="0" t="0" r="r" b="b"/>
              <a:pathLst>
                <a:path w="87" h="384">
                  <a:moveTo>
                    <a:pt x="0" y="0"/>
                  </a:moveTo>
                  <a:lnTo>
                    <a:pt x="0" y="384"/>
                  </a:lnTo>
                  <a:lnTo>
                    <a:pt x="87" y="38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0" name="Freeform 41"/>
            <p:cNvSpPr/>
            <p:nvPr/>
          </p:nvSpPr>
          <p:spPr bwMode="auto">
            <a:xfrm>
              <a:off x="5604902" y="2438686"/>
              <a:ext cx="92075" cy="519113"/>
            </a:xfrm>
            <a:custGeom>
              <a:avLst/>
              <a:gdLst>
                <a:gd name="T0" fmla="*/ 56 w 58"/>
                <a:gd name="T1" fmla="*/ 0 h 327"/>
                <a:gd name="T2" fmla="*/ 54 w 58"/>
                <a:gd name="T3" fmla="*/ 90 h 327"/>
                <a:gd name="T4" fmla="*/ 26 w 58"/>
                <a:gd name="T5" fmla="*/ 64 h 327"/>
                <a:gd name="T6" fmla="*/ 54 w 58"/>
                <a:gd name="T7" fmla="*/ 100 h 327"/>
                <a:gd name="T8" fmla="*/ 53 w 58"/>
                <a:gd name="T9" fmla="*/ 140 h 327"/>
                <a:gd name="T10" fmla="*/ 10 w 58"/>
                <a:gd name="T11" fmla="*/ 100 h 327"/>
                <a:gd name="T12" fmla="*/ 51 w 58"/>
                <a:gd name="T13" fmla="*/ 155 h 327"/>
                <a:gd name="T14" fmla="*/ 50 w 58"/>
                <a:gd name="T15" fmla="*/ 198 h 327"/>
                <a:gd name="T16" fmla="*/ 0 w 58"/>
                <a:gd name="T17" fmla="*/ 148 h 327"/>
                <a:gd name="T18" fmla="*/ 50 w 58"/>
                <a:gd name="T19" fmla="*/ 213 h 327"/>
                <a:gd name="T20" fmla="*/ 46 w 58"/>
                <a:gd name="T21" fmla="*/ 327 h 327"/>
                <a:gd name="T22" fmla="*/ 58 w 58"/>
                <a:gd name="T23" fmla="*/ 327 h 327"/>
                <a:gd name="T24" fmla="*/ 58 w 58"/>
                <a:gd name="T25" fmla="*/ 20 h 327"/>
                <a:gd name="T26" fmla="*/ 56 w 58"/>
                <a:gd name="T27"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327">
                  <a:moveTo>
                    <a:pt x="56" y="0"/>
                  </a:moveTo>
                  <a:lnTo>
                    <a:pt x="54" y="90"/>
                  </a:lnTo>
                  <a:lnTo>
                    <a:pt x="26" y="64"/>
                  </a:lnTo>
                  <a:lnTo>
                    <a:pt x="54" y="100"/>
                  </a:lnTo>
                  <a:lnTo>
                    <a:pt x="53" y="140"/>
                  </a:lnTo>
                  <a:lnTo>
                    <a:pt x="10" y="100"/>
                  </a:lnTo>
                  <a:lnTo>
                    <a:pt x="51" y="155"/>
                  </a:lnTo>
                  <a:lnTo>
                    <a:pt x="50" y="198"/>
                  </a:lnTo>
                  <a:lnTo>
                    <a:pt x="0" y="148"/>
                  </a:lnTo>
                  <a:lnTo>
                    <a:pt x="50" y="213"/>
                  </a:lnTo>
                  <a:lnTo>
                    <a:pt x="46" y="327"/>
                  </a:lnTo>
                  <a:lnTo>
                    <a:pt x="58" y="327"/>
                  </a:lnTo>
                  <a:lnTo>
                    <a:pt x="58" y="20"/>
                  </a:lnTo>
                  <a:lnTo>
                    <a:pt x="56"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1" name="Freeform 42"/>
            <p:cNvSpPr/>
            <p:nvPr/>
          </p:nvSpPr>
          <p:spPr bwMode="auto">
            <a:xfrm>
              <a:off x="5696977" y="2470436"/>
              <a:ext cx="88900" cy="487363"/>
            </a:xfrm>
            <a:custGeom>
              <a:avLst/>
              <a:gdLst>
                <a:gd name="T0" fmla="*/ 5 w 56"/>
                <a:gd name="T1" fmla="*/ 194 h 307"/>
                <a:gd name="T2" fmla="*/ 56 w 56"/>
                <a:gd name="T3" fmla="*/ 128 h 307"/>
                <a:gd name="T4" fmla="*/ 5 w 56"/>
                <a:gd name="T5" fmla="*/ 179 h 307"/>
                <a:gd name="T6" fmla="*/ 3 w 56"/>
                <a:gd name="T7" fmla="*/ 137 h 307"/>
                <a:gd name="T8" fmla="*/ 46 w 56"/>
                <a:gd name="T9" fmla="*/ 80 h 307"/>
                <a:gd name="T10" fmla="*/ 2 w 56"/>
                <a:gd name="T11" fmla="*/ 122 h 307"/>
                <a:gd name="T12" fmla="*/ 1 w 56"/>
                <a:gd name="T13" fmla="*/ 80 h 307"/>
                <a:gd name="T14" fmla="*/ 28 w 56"/>
                <a:gd name="T15" fmla="*/ 41 h 307"/>
                <a:gd name="T16" fmla="*/ 1 w 56"/>
                <a:gd name="T17" fmla="*/ 70 h 307"/>
                <a:gd name="T18" fmla="*/ 0 w 56"/>
                <a:gd name="T19" fmla="*/ 0 h 307"/>
                <a:gd name="T20" fmla="*/ 0 w 56"/>
                <a:gd name="T21" fmla="*/ 307 h 307"/>
                <a:gd name="T22" fmla="*/ 10 w 56"/>
                <a:gd name="T23" fmla="*/ 307 h 307"/>
                <a:gd name="T24" fmla="*/ 5 w 56"/>
                <a:gd name="T25"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307">
                  <a:moveTo>
                    <a:pt x="5" y="194"/>
                  </a:moveTo>
                  <a:lnTo>
                    <a:pt x="56" y="128"/>
                  </a:lnTo>
                  <a:lnTo>
                    <a:pt x="5" y="179"/>
                  </a:lnTo>
                  <a:lnTo>
                    <a:pt x="3" y="137"/>
                  </a:lnTo>
                  <a:lnTo>
                    <a:pt x="46" y="80"/>
                  </a:lnTo>
                  <a:lnTo>
                    <a:pt x="2" y="122"/>
                  </a:lnTo>
                  <a:lnTo>
                    <a:pt x="1" y="80"/>
                  </a:lnTo>
                  <a:lnTo>
                    <a:pt x="28" y="41"/>
                  </a:lnTo>
                  <a:lnTo>
                    <a:pt x="1" y="70"/>
                  </a:lnTo>
                  <a:lnTo>
                    <a:pt x="0" y="0"/>
                  </a:lnTo>
                  <a:lnTo>
                    <a:pt x="0" y="307"/>
                  </a:lnTo>
                  <a:lnTo>
                    <a:pt x="10" y="307"/>
                  </a:lnTo>
                  <a:lnTo>
                    <a:pt x="5" y="19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2" name="Freeform 43"/>
            <p:cNvSpPr/>
            <p:nvPr/>
          </p:nvSpPr>
          <p:spPr bwMode="auto">
            <a:xfrm>
              <a:off x="5268352" y="2649824"/>
              <a:ext cx="171450" cy="735014"/>
            </a:xfrm>
            <a:custGeom>
              <a:avLst/>
              <a:gdLst>
                <a:gd name="T0" fmla="*/ 107 w 108"/>
                <a:gd name="T1" fmla="*/ 0 h 463"/>
                <a:gd name="T2" fmla="*/ 0 w 108"/>
                <a:gd name="T3" fmla="*/ 463 h 463"/>
                <a:gd name="T4" fmla="*/ 108 w 108"/>
                <a:gd name="T5" fmla="*/ 463 h 463"/>
                <a:gd name="T6" fmla="*/ 108 w 108"/>
                <a:gd name="T7" fmla="*/ 0 h 463"/>
                <a:gd name="T8" fmla="*/ 107 w 108"/>
                <a:gd name="T9" fmla="*/ 0 h 463"/>
              </a:gdLst>
              <a:ahLst/>
              <a:cxnLst>
                <a:cxn ang="0">
                  <a:pos x="T0" y="T1"/>
                </a:cxn>
                <a:cxn ang="0">
                  <a:pos x="T2" y="T3"/>
                </a:cxn>
                <a:cxn ang="0">
                  <a:pos x="T4" y="T5"/>
                </a:cxn>
                <a:cxn ang="0">
                  <a:pos x="T6" y="T7"/>
                </a:cxn>
                <a:cxn ang="0">
                  <a:pos x="T8" y="T9"/>
                </a:cxn>
              </a:cxnLst>
              <a:rect l="0" t="0" r="r" b="b"/>
              <a:pathLst>
                <a:path w="108" h="463">
                  <a:moveTo>
                    <a:pt x="107" y="0"/>
                  </a:moveTo>
                  <a:lnTo>
                    <a:pt x="0" y="463"/>
                  </a:lnTo>
                  <a:lnTo>
                    <a:pt x="108" y="463"/>
                  </a:lnTo>
                  <a:lnTo>
                    <a:pt x="108" y="0"/>
                  </a:lnTo>
                  <a:lnTo>
                    <a:pt x="107"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3" name="Freeform 44"/>
            <p:cNvSpPr/>
            <p:nvPr/>
          </p:nvSpPr>
          <p:spPr bwMode="auto">
            <a:xfrm>
              <a:off x="5439802" y="2649824"/>
              <a:ext cx="169863" cy="735014"/>
            </a:xfrm>
            <a:custGeom>
              <a:avLst/>
              <a:gdLst>
                <a:gd name="T0" fmla="*/ 0 w 107"/>
                <a:gd name="T1" fmla="*/ 0 h 463"/>
                <a:gd name="T2" fmla="*/ 0 w 107"/>
                <a:gd name="T3" fmla="*/ 463 h 463"/>
                <a:gd name="T4" fmla="*/ 107 w 107"/>
                <a:gd name="T5" fmla="*/ 463 h 463"/>
                <a:gd name="T6" fmla="*/ 0 w 107"/>
                <a:gd name="T7" fmla="*/ 0 h 463"/>
              </a:gdLst>
              <a:ahLst/>
              <a:cxnLst>
                <a:cxn ang="0">
                  <a:pos x="T0" y="T1"/>
                </a:cxn>
                <a:cxn ang="0">
                  <a:pos x="T2" y="T3"/>
                </a:cxn>
                <a:cxn ang="0">
                  <a:pos x="T4" y="T5"/>
                </a:cxn>
                <a:cxn ang="0">
                  <a:pos x="T6" y="T7"/>
                </a:cxn>
              </a:cxnLst>
              <a:rect l="0" t="0" r="r" b="b"/>
              <a:pathLst>
                <a:path w="107" h="463">
                  <a:moveTo>
                    <a:pt x="0" y="0"/>
                  </a:moveTo>
                  <a:lnTo>
                    <a:pt x="0" y="463"/>
                  </a:lnTo>
                  <a:lnTo>
                    <a:pt x="107"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4" name="Freeform 45"/>
            <p:cNvSpPr/>
            <p:nvPr/>
          </p:nvSpPr>
          <p:spPr bwMode="auto">
            <a:xfrm>
              <a:off x="5328677" y="2900649"/>
              <a:ext cx="111125" cy="625476"/>
            </a:xfrm>
            <a:custGeom>
              <a:avLst/>
              <a:gdLst>
                <a:gd name="T0" fmla="*/ 69 w 70"/>
                <a:gd name="T1" fmla="*/ 0 h 394"/>
                <a:gd name="T2" fmla="*/ 65 w 70"/>
                <a:gd name="T3" fmla="*/ 109 h 394"/>
                <a:gd name="T4" fmla="*/ 33 w 70"/>
                <a:gd name="T5" fmla="*/ 76 h 394"/>
                <a:gd name="T6" fmla="*/ 65 w 70"/>
                <a:gd name="T7" fmla="*/ 121 h 394"/>
                <a:gd name="T8" fmla="*/ 64 w 70"/>
                <a:gd name="T9" fmla="*/ 170 h 394"/>
                <a:gd name="T10" fmla="*/ 13 w 70"/>
                <a:gd name="T11" fmla="*/ 120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3" y="76"/>
                  </a:lnTo>
                  <a:lnTo>
                    <a:pt x="65" y="121"/>
                  </a:lnTo>
                  <a:lnTo>
                    <a:pt x="64" y="170"/>
                  </a:lnTo>
                  <a:lnTo>
                    <a:pt x="13" y="120"/>
                  </a:lnTo>
                  <a:lnTo>
                    <a:pt x="64" y="188"/>
                  </a:lnTo>
                  <a:lnTo>
                    <a:pt x="61" y="239"/>
                  </a:lnTo>
                  <a:lnTo>
                    <a:pt x="0" y="179"/>
                  </a:lnTo>
                  <a:lnTo>
                    <a:pt x="61" y="256"/>
                  </a:lnTo>
                  <a:lnTo>
                    <a:pt x="56" y="394"/>
                  </a:lnTo>
                  <a:lnTo>
                    <a:pt x="70" y="394"/>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5" name="Freeform 46"/>
            <p:cNvSpPr/>
            <p:nvPr/>
          </p:nvSpPr>
          <p:spPr bwMode="auto">
            <a:xfrm>
              <a:off x="5439802" y="2937162"/>
              <a:ext cx="109538" cy="588963"/>
            </a:xfrm>
            <a:custGeom>
              <a:avLst/>
              <a:gdLst>
                <a:gd name="T0" fmla="*/ 6 w 69"/>
                <a:gd name="T1" fmla="*/ 235 h 371"/>
                <a:gd name="T2" fmla="*/ 69 w 69"/>
                <a:gd name="T3" fmla="*/ 156 h 371"/>
                <a:gd name="T4" fmla="*/ 6 w 69"/>
                <a:gd name="T5" fmla="*/ 217 h 371"/>
                <a:gd name="T6" fmla="*/ 4 w 69"/>
                <a:gd name="T7" fmla="*/ 166 h 371"/>
                <a:gd name="T8" fmla="*/ 56 w 69"/>
                <a:gd name="T9" fmla="*/ 97 h 371"/>
                <a:gd name="T10" fmla="*/ 4 w 69"/>
                <a:gd name="T11" fmla="*/ 148 h 371"/>
                <a:gd name="T12" fmla="*/ 3 w 69"/>
                <a:gd name="T13" fmla="*/ 97 h 371"/>
                <a:gd name="T14" fmla="*/ 34 w 69"/>
                <a:gd name="T15" fmla="*/ 52 h 371"/>
                <a:gd name="T16" fmla="*/ 3 w 69"/>
                <a:gd name="T17" fmla="*/ 86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6"/>
                  </a:lnTo>
                  <a:lnTo>
                    <a:pt x="56" y="97"/>
                  </a:lnTo>
                  <a:lnTo>
                    <a:pt x="4" y="148"/>
                  </a:lnTo>
                  <a:lnTo>
                    <a:pt x="3" y="97"/>
                  </a:lnTo>
                  <a:lnTo>
                    <a:pt x="34" y="52"/>
                  </a:lnTo>
                  <a:lnTo>
                    <a:pt x="3" y="86"/>
                  </a:lnTo>
                  <a:lnTo>
                    <a:pt x="0" y="0"/>
                  </a:lnTo>
                  <a:lnTo>
                    <a:pt x="0" y="371"/>
                  </a:lnTo>
                  <a:lnTo>
                    <a:pt x="11" y="371"/>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6" name="Freeform 47"/>
            <p:cNvSpPr/>
            <p:nvPr/>
          </p:nvSpPr>
          <p:spPr bwMode="auto">
            <a:xfrm>
              <a:off x="5816039" y="2667286"/>
              <a:ext cx="134938" cy="587376"/>
            </a:xfrm>
            <a:custGeom>
              <a:avLst/>
              <a:gdLst>
                <a:gd name="T0" fmla="*/ 85 w 85"/>
                <a:gd name="T1" fmla="*/ 0 h 370"/>
                <a:gd name="T2" fmla="*/ 0 w 85"/>
                <a:gd name="T3" fmla="*/ 370 h 370"/>
                <a:gd name="T4" fmla="*/ 85 w 85"/>
                <a:gd name="T5" fmla="*/ 370 h 370"/>
                <a:gd name="T6" fmla="*/ 85 w 85"/>
                <a:gd name="T7" fmla="*/ 1 h 370"/>
                <a:gd name="T8" fmla="*/ 85 w 85"/>
                <a:gd name="T9" fmla="*/ 0 h 370"/>
              </a:gdLst>
              <a:ahLst/>
              <a:cxnLst>
                <a:cxn ang="0">
                  <a:pos x="T0" y="T1"/>
                </a:cxn>
                <a:cxn ang="0">
                  <a:pos x="T2" y="T3"/>
                </a:cxn>
                <a:cxn ang="0">
                  <a:pos x="T4" y="T5"/>
                </a:cxn>
                <a:cxn ang="0">
                  <a:pos x="T6" y="T7"/>
                </a:cxn>
                <a:cxn ang="0">
                  <a:pos x="T8" y="T9"/>
                </a:cxn>
              </a:cxnLst>
              <a:rect l="0" t="0" r="r" b="b"/>
              <a:pathLst>
                <a:path w="85" h="370">
                  <a:moveTo>
                    <a:pt x="85" y="0"/>
                  </a:moveTo>
                  <a:lnTo>
                    <a:pt x="0" y="370"/>
                  </a:lnTo>
                  <a:lnTo>
                    <a:pt x="85" y="370"/>
                  </a:lnTo>
                  <a:lnTo>
                    <a:pt x="85" y="1"/>
                  </a:lnTo>
                  <a:lnTo>
                    <a:pt x="85"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7" name="Freeform 48"/>
            <p:cNvSpPr/>
            <p:nvPr/>
          </p:nvSpPr>
          <p:spPr bwMode="auto">
            <a:xfrm>
              <a:off x="5950977" y="2668874"/>
              <a:ext cx="134938" cy="585788"/>
            </a:xfrm>
            <a:custGeom>
              <a:avLst/>
              <a:gdLst>
                <a:gd name="T0" fmla="*/ 0 w 85"/>
                <a:gd name="T1" fmla="*/ 0 h 369"/>
                <a:gd name="T2" fmla="*/ 0 w 85"/>
                <a:gd name="T3" fmla="*/ 369 h 369"/>
                <a:gd name="T4" fmla="*/ 85 w 85"/>
                <a:gd name="T5" fmla="*/ 369 h 369"/>
                <a:gd name="T6" fmla="*/ 0 w 85"/>
                <a:gd name="T7" fmla="*/ 0 h 369"/>
              </a:gdLst>
              <a:ahLst/>
              <a:cxnLst>
                <a:cxn ang="0">
                  <a:pos x="T0" y="T1"/>
                </a:cxn>
                <a:cxn ang="0">
                  <a:pos x="T2" y="T3"/>
                </a:cxn>
                <a:cxn ang="0">
                  <a:pos x="T4" y="T5"/>
                </a:cxn>
                <a:cxn ang="0">
                  <a:pos x="T6" y="T7"/>
                </a:cxn>
              </a:cxnLst>
              <a:rect l="0" t="0" r="r" b="b"/>
              <a:pathLst>
                <a:path w="85" h="369">
                  <a:moveTo>
                    <a:pt x="0" y="0"/>
                  </a:moveTo>
                  <a:lnTo>
                    <a:pt x="0" y="369"/>
                  </a:lnTo>
                  <a:lnTo>
                    <a:pt x="85" y="369"/>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8" name="Freeform 49"/>
            <p:cNvSpPr/>
            <p:nvPr/>
          </p:nvSpPr>
          <p:spPr bwMode="auto">
            <a:xfrm>
              <a:off x="5863664" y="2868899"/>
              <a:ext cx="87313" cy="498476"/>
            </a:xfrm>
            <a:custGeom>
              <a:avLst/>
              <a:gdLst>
                <a:gd name="T0" fmla="*/ 55 w 55"/>
                <a:gd name="T1" fmla="*/ 0 h 314"/>
                <a:gd name="T2" fmla="*/ 52 w 55"/>
                <a:gd name="T3" fmla="*/ 86 h 314"/>
                <a:gd name="T4" fmla="*/ 25 w 55"/>
                <a:gd name="T5" fmla="*/ 61 h 314"/>
                <a:gd name="T6" fmla="*/ 51 w 55"/>
                <a:gd name="T7" fmla="*/ 96 h 314"/>
                <a:gd name="T8" fmla="*/ 50 w 55"/>
                <a:gd name="T9" fmla="*/ 135 h 314"/>
                <a:gd name="T10" fmla="*/ 10 w 55"/>
                <a:gd name="T11" fmla="*/ 96 h 314"/>
                <a:gd name="T12" fmla="*/ 50 w 55"/>
                <a:gd name="T13" fmla="*/ 149 h 314"/>
                <a:gd name="T14" fmla="*/ 49 w 55"/>
                <a:gd name="T15" fmla="*/ 190 h 314"/>
                <a:gd name="T16" fmla="*/ 0 w 55"/>
                <a:gd name="T17" fmla="*/ 142 h 314"/>
                <a:gd name="T18" fmla="*/ 49 w 55"/>
                <a:gd name="T19" fmla="*/ 204 h 314"/>
                <a:gd name="T20" fmla="*/ 44 w 55"/>
                <a:gd name="T21" fmla="*/ 314 h 314"/>
                <a:gd name="T22" fmla="*/ 55 w 55"/>
                <a:gd name="T23" fmla="*/ 314 h 314"/>
                <a:gd name="T24" fmla="*/ 55 w 55"/>
                <a:gd name="T25" fmla="*/ 18 h 314"/>
                <a:gd name="T26" fmla="*/ 55 w 55"/>
                <a:gd name="T2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14">
                  <a:moveTo>
                    <a:pt x="55" y="0"/>
                  </a:moveTo>
                  <a:lnTo>
                    <a:pt x="52" y="86"/>
                  </a:lnTo>
                  <a:lnTo>
                    <a:pt x="25" y="61"/>
                  </a:lnTo>
                  <a:lnTo>
                    <a:pt x="51" y="96"/>
                  </a:lnTo>
                  <a:lnTo>
                    <a:pt x="50" y="135"/>
                  </a:lnTo>
                  <a:lnTo>
                    <a:pt x="10" y="96"/>
                  </a:lnTo>
                  <a:lnTo>
                    <a:pt x="50" y="149"/>
                  </a:lnTo>
                  <a:lnTo>
                    <a:pt x="49" y="190"/>
                  </a:lnTo>
                  <a:lnTo>
                    <a:pt x="0" y="142"/>
                  </a:lnTo>
                  <a:lnTo>
                    <a:pt x="49" y="204"/>
                  </a:lnTo>
                  <a:lnTo>
                    <a:pt x="44" y="314"/>
                  </a:lnTo>
                  <a:lnTo>
                    <a:pt x="55" y="314"/>
                  </a:lnTo>
                  <a:lnTo>
                    <a:pt x="55" y="18"/>
                  </a:lnTo>
                  <a:lnTo>
                    <a:pt x="55"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9" name="Freeform 50"/>
            <p:cNvSpPr/>
            <p:nvPr/>
          </p:nvSpPr>
          <p:spPr bwMode="auto">
            <a:xfrm>
              <a:off x="5950977" y="2897474"/>
              <a:ext cx="87313" cy="469901"/>
            </a:xfrm>
            <a:custGeom>
              <a:avLst/>
              <a:gdLst>
                <a:gd name="T0" fmla="*/ 5 w 55"/>
                <a:gd name="T1" fmla="*/ 187 h 296"/>
                <a:gd name="T2" fmla="*/ 55 w 55"/>
                <a:gd name="T3" fmla="*/ 124 h 296"/>
                <a:gd name="T4" fmla="*/ 5 w 55"/>
                <a:gd name="T5" fmla="*/ 173 h 296"/>
                <a:gd name="T6" fmla="*/ 4 w 55"/>
                <a:gd name="T7" fmla="*/ 132 h 296"/>
                <a:gd name="T8" fmla="*/ 45 w 55"/>
                <a:gd name="T9" fmla="*/ 78 h 296"/>
                <a:gd name="T10" fmla="*/ 4 w 55"/>
                <a:gd name="T11" fmla="*/ 118 h 296"/>
                <a:gd name="T12" fmla="*/ 2 w 55"/>
                <a:gd name="T13" fmla="*/ 78 h 296"/>
                <a:gd name="T14" fmla="*/ 28 w 55"/>
                <a:gd name="T15" fmla="*/ 42 h 296"/>
                <a:gd name="T16" fmla="*/ 2 w 55"/>
                <a:gd name="T17" fmla="*/ 69 h 296"/>
                <a:gd name="T18" fmla="*/ 0 w 55"/>
                <a:gd name="T19" fmla="*/ 0 h 296"/>
                <a:gd name="T20" fmla="*/ 0 w 55"/>
                <a:gd name="T21" fmla="*/ 296 h 296"/>
                <a:gd name="T22" fmla="*/ 10 w 55"/>
                <a:gd name="T23" fmla="*/ 296 h 296"/>
                <a:gd name="T24" fmla="*/ 5 w 55"/>
                <a:gd name="T25" fmla="*/ 18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296">
                  <a:moveTo>
                    <a:pt x="5" y="187"/>
                  </a:moveTo>
                  <a:lnTo>
                    <a:pt x="55" y="124"/>
                  </a:lnTo>
                  <a:lnTo>
                    <a:pt x="5" y="173"/>
                  </a:lnTo>
                  <a:lnTo>
                    <a:pt x="4" y="132"/>
                  </a:lnTo>
                  <a:lnTo>
                    <a:pt x="45" y="78"/>
                  </a:lnTo>
                  <a:lnTo>
                    <a:pt x="4" y="118"/>
                  </a:lnTo>
                  <a:lnTo>
                    <a:pt x="2" y="78"/>
                  </a:lnTo>
                  <a:lnTo>
                    <a:pt x="28" y="42"/>
                  </a:lnTo>
                  <a:lnTo>
                    <a:pt x="2" y="69"/>
                  </a:lnTo>
                  <a:lnTo>
                    <a:pt x="0" y="0"/>
                  </a:lnTo>
                  <a:lnTo>
                    <a:pt x="0" y="296"/>
                  </a:lnTo>
                  <a:lnTo>
                    <a:pt x="10" y="296"/>
                  </a:lnTo>
                  <a:lnTo>
                    <a:pt x="5" y="187"/>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0" name="Freeform 51"/>
            <p:cNvSpPr/>
            <p:nvPr/>
          </p:nvSpPr>
          <p:spPr bwMode="auto">
            <a:xfrm>
              <a:off x="4971489" y="2333911"/>
              <a:ext cx="168275" cy="735014"/>
            </a:xfrm>
            <a:custGeom>
              <a:avLst/>
              <a:gdLst>
                <a:gd name="T0" fmla="*/ 106 w 106"/>
                <a:gd name="T1" fmla="*/ 0 h 463"/>
                <a:gd name="T2" fmla="*/ 0 w 106"/>
                <a:gd name="T3" fmla="*/ 463 h 463"/>
                <a:gd name="T4" fmla="*/ 106 w 106"/>
                <a:gd name="T5" fmla="*/ 463 h 463"/>
                <a:gd name="T6" fmla="*/ 106 w 106"/>
                <a:gd name="T7" fmla="*/ 0 h 463"/>
                <a:gd name="T8" fmla="*/ 106 w 106"/>
                <a:gd name="T9" fmla="*/ 0 h 463"/>
              </a:gdLst>
              <a:ahLst/>
              <a:cxnLst>
                <a:cxn ang="0">
                  <a:pos x="T0" y="T1"/>
                </a:cxn>
                <a:cxn ang="0">
                  <a:pos x="T2" y="T3"/>
                </a:cxn>
                <a:cxn ang="0">
                  <a:pos x="T4" y="T5"/>
                </a:cxn>
                <a:cxn ang="0">
                  <a:pos x="T6" y="T7"/>
                </a:cxn>
                <a:cxn ang="0">
                  <a:pos x="T8" y="T9"/>
                </a:cxn>
              </a:cxnLst>
              <a:rect l="0" t="0" r="r" b="b"/>
              <a:pathLst>
                <a:path w="106" h="463">
                  <a:moveTo>
                    <a:pt x="106" y="0"/>
                  </a:moveTo>
                  <a:lnTo>
                    <a:pt x="0" y="463"/>
                  </a:lnTo>
                  <a:lnTo>
                    <a:pt x="106" y="463"/>
                  </a:lnTo>
                  <a:lnTo>
                    <a:pt x="106" y="0"/>
                  </a:lnTo>
                  <a:lnTo>
                    <a:pt x="106"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1" name="Freeform 52"/>
            <p:cNvSpPr/>
            <p:nvPr/>
          </p:nvSpPr>
          <p:spPr bwMode="auto">
            <a:xfrm>
              <a:off x="5139764" y="2333911"/>
              <a:ext cx="171450" cy="735014"/>
            </a:xfrm>
            <a:custGeom>
              <a:avLst/>
              <a:gdLst>
                <a:gd name="T0" fmla="*/ 0 w 108"/>
                <a:gd name="T1" fmla="*/ 0 h 463"/>
                <a:gd name="T2" fmla="*/ 0 w 108"/>
                <a:gd name="T3" fmla="*/ 463 h 463"/>
                <a:gd name="T4" fmla="*/ 108 w 108"/>
                <a:gd name="T5" fmla="*/ 463 h 463"/>
                <a:gd name="T6" fmla="*/ 0 w 108"/>
                <a:gd name="T7" fmla="*/ 0 h 463"/>
              </a:gdLst>
              <a:ahLst/>
              <a:cxnLst>
                <a:cxn ang="0">
                  <a:pos x="T0" y="T1"/>
                </a:cxn>
                <a:cxn ang="0">
                  <a:pos x="T2" y="T3"/>
                </a:cxn>
                <a:cxn ang="0">
                  <a:pos x="T4" y="T5"/>
                </a:cxn>
                <a:cxn ang="0">
                  <a:pos x="T6" y="T7"/>
                </a:cxn>
              </a:cxnLst>
              <a:rect l="0" t="0" r="r" b="b"/>
              <a:pathLst>
                <a:path w="108" h="463">
                  <a:moveTo>
                    <a:pt x="0" y="0"/>
                  </a:moveTo>
                  <a:lnTo>
                    <a:pt x="0" y="463"/>
                  </a:lnTo>
                  <a:lnTo>
                    <a:pt x="108"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2" name="Freeform 53"/>
            <p:cNvSpPr/>
            <p:nvPr/>
          </p:nvSpPr>
          <p:spPr bwMode="auto">
            <a:xfrm>
              <a:off x="5030227" y="2584736"/>
              <a:ext cx="109538" cy="625476"/>
            </a:xfrm>
            <a:custGeom>
              <a:avLst/>
              <a:gdLst>
                <a:gd name="T0" fmla="*/ 69 w 69"/>
                <a:gd name="T1" fmla="*/ 0 h 394"/>
                <a:gd name="T2" fmla="*/ 65 w 69"/>
                <a:gd name="T3" fmla="*/ 108 h 394"/>
                <a:gd name="T4" fmla="*/ 33 w 69"/>
                <a:gd name="T5" fmla="*/ 76 h 394"/>
                <a:gd name="T6" fmla="*/ 65 w 69"/>
                <a:gd name="T7" fmla="*/ 121 h 394"/>
                <a:gd name="T8" fmla="*/ 64 w 69"/>
                <a:gd name="T9" fmla="*/ 170 h 394"/>
                <a:gd name="T10" fmla="*/ 13 w 69"/>
                <a:gd name="T11" fmla="*/ 120 h 394"/>
                <a:gd name="T12" fmla="*/ 63 w 69"/>
                <a:gd name="T13" fmla="*/ 187 h 394"/>
                <a:gd name="T14" fmla="*/ 61 w 69"/>
                <a:gd name="T15" fmla="*/ 239 h 394"/>
                <a:gd name="T16" fmla="*/ 0 w 69"/>
                <a:gd name="T17" fmla="*/ 179 h 394"/>
                <a:gd name="T18" fmla="*/ 61 w 69"/>
                <a:gd name="T19" fmla="*/ 256 h 394"/>
                <a:gd name="T20" fmla="*/ 56 w 69"/>
                <a:gd name="T21" fmla="*/ 394 h 394"/>
                <a:gd name="T22" fmla="*/ 69 w 69"/>
                <a:gd name="T23" fmla="*/ 394 h 394"/>
                <a:gd name="T24" fmla="*/ 69 w 69"/>
                <a:gd name="T25" fmla="*/ 23 h 394"/>
                <a:gd name="T26" fmla="*/ 69 w 69"/>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394">
                  <a:moveTo>
                    <a:pt x="69" y="0"/>
                  </a:moveTo>
                  <a:lnTo>
                    <a:pt x="65" y="108"/>
                  </a:lnTo>
                  <a:lnTo>
                    <a:pt x="33" y="76"/>
                  </a:lnTo>
                  <a:lnTo>
                    <a:pt x="65" y="121"/>
                  </a:lnTo>
                  <a:lnTo>
                    <a:pt x="64" y="170"/>
                  </a:lnTo>
                  <a:lnTo>
                    <a:pt x="13" y="120"/>
                  </a:lnTo>
                  <a:lnTo>
                    <a:pt x="63" y="187"/>
                  </a:lnTo>
                  <a:lnTo>
                    <a:pt x="61" y="239"/>
                  </a:lnTo>
                  <a:lnTo>
                    <a:pt x="0" y="179"/>
                  </a:lnTo>
                  <a:lnTo>
                    <a:pt x="61" y="256"/>
                  </a:lnTo>
                  <a:lnTo>
                    <a:pt x="56" y="394"/>
                  </a:lnTo>
                  <a:lnTo>
                    <a:pt x="69" y="394"/>
                  </a:lnTo>
                  <a:lnTo>
                    <a:pt x="69"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3" name="Freeform 54"/>
            <p:cNvSpPr/>
            <p:nvPr/>
          </p:nvSpPr>
          <p:spPr bwMode="auto">
            <a:xfrm>
              <a:off x="5139764" y="2621249"/>
              <a:ext cx="111125" cy="588963"/>
            </a:xfrm>
            <a:custGeom>
              <a:avLst/>
              <a:gdLst>
                <a:gd name="T0" fmla="*/ 8 w 70"/>
                <a:gd name="T1" fmla="*/ 235 h 371"/>
                <a:gd name="T2" fmla="*/ 70 w 70"/>
                <a:gd name="T3" fmla="*/ 156 h 371"/>
                <a:gd name="T4" fmla="*/ 6 w 70"/>
                <a:gd name="T5" fmla="*/ 217 h 371"/>
                <a:gd name="T6" fmla="*/ 5 w 70"/>
                <a:gd name="T7" fmla="*/ 166 h 371"/>
                <a:gd name="T8" fmla="*/ 58 w 70"/>
                <a:gd name="T9" fmla="*/ 97 h 371"/>
                <a:gd name="T10" fmla="*/ 5 w 70"/>
                <a:gd name="T11" fmla="*/ 148 h 371"/>
                <a:gd name="T12" fmla="*/ 4 w 70"/>
                <a:gd name="T13" fmla="*/ 97 h 371"/>
                <a:gd name="T14" fmla="*/ 35 w 70"/>
                <a:gd name="T15" fmla="*/ 52 h 371"/>
                <a:gd name="T16" fmla="*/ 3 w 70"/>
                <a:gd name="T17" fmla="*/ 87 h 371"/>
                <a:gd name="T18" fmla="*/ 0 w 70"/>
                <a:gd name="T19" fmla="*/ 0 h 371"/>
                <a:gd name="T20" fmla="*/ 0 w 70"/>
                <a:gd name="T21" fmla="*/ 371 h 371"/>
                <a:gd name="T22" fmla="*/ 13 w 70"/>
                <a:gd name="T23" fmla="*/ 371 h 371"/>
                <a:gd name="T24" fmla="*/ 8 w 70"/>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371">
                  <a:moveTo>
                    <a:pt x="8" y="235"/>
                  </a:moveTo>
                  <a:lnTo>
                    <a:pt x="70" y="156"/>
                  </a:lnTo>
                  <a:lnTo>
                    <a:pt x="6" y="217"/>
                  </a:lnTo>
                  <a:lnTo>
                    <a:pt x="5" y="166"/>
                  </a:lnTo>
                  <a:lnTo>
                    <a:pt x="58" y="97"/>
                  </a:lnTo>
                  <a:lnTo>
                    <a:pt x="5" y="148"/>
                  </a:lnTo>
                  <a:lnTo>
                    <a:pt x="4" y="97"/>
                  </a:lnTo>
                  <a:lnTo>
                    <a:pt x="35" y="52"/>
                  </a:lnTo>
                  <a:lnTo>
                    <a:pt x="3" y="87"/>
                  </a:lnTo>
                  <a:lnTo>
                    <a:pt x="0" y="0"/>
                  </a:lnTo>
                  <a:lnTo>
                    <a:pt x="0" y="371"/>
                  </a:lnTo>
                  <a:lnTo>
                    <a:pt x="13" y="371"/>
                  </a:lnTo>
                  <a:lnTo>
                    <a:pt x="8"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4" name="Freeform 55"/>
            <p:cNvSpPr/>
            <p:nvPr/>
          </p:nvSpPr>
          <p:spPr bwMode="auto">
            <a:xfrm>
              <a:off x="4511114" y="2264061"/>
              <a:ext cx="171450" cy="735014"/>
            </a:xfrm>
            <a:custGeom>
              <a:avLst/>
              <a:gdLst>
                <a:gd name="T0" fmla="*/ 108 w 108"/>
                <a:gd name="T1" fmla="*/ 0 h 463"/>
                <a:gd name="T2" fmla="*/ 0 w 108"/>
                <a:gd name="T3" fmla="*/ 463 h 463"/>
                <a:gd name="T4" fmla="*/ 108 w 108"/>
                <a:gd name="T5" fmla="*/ 463 h 463"/>
                <a:gd name="T6" fmla="*/ 108 w 108"/>
                <a:gd name="T7" fmla="*/ 0 h 463"/>
                <a:gd name="T8" fmla="*/ 108 w 108"/>
                <a:gd name="T9" fmla="*/ 0 h 463"/>
              </a:gdLst>
              <a:ahLst/>
              <a:cxnLst>
                <a:cxn ang="0">
                  <a:pos x="T0" y="T1"/>
                </a:cxn>
                <a:cxn ang="0">
                  <a:pos x="T2" y="T3"/>
                </a:cxn>
                <a:cxn ang="0">
                  <a:pos x="T4" y="T5"/>
                </a:cxn>
                <a:cxn ang="0">
                  <a:pos x="T6" y="T7"/>
                </a:cxn>
                <a:cxn ang="0">
                  <a:pos x="T8" y="T9"/>
                </a:cxn>
              </a:cxnLst>
              <a:rect l="0" t="0" r="r" b="b"/>
              <a:pathLst>
                <a:path w="108" h="463">
                  <a:moveTo>
                    <a:pt x="108" y="0"/>
                  </a:moveTo>
                  <a:lnTo>
                    <a:pt x="0" y="463"/>
                  </a:lnTo>
                  <a:lnTo>
                    <a:pt x="108" y="463"/>
                  </a:lnTo>
                  <a:lnTo>
                    <a:pt x="108" y="0"/>
                  </a:lnTo>
                  <a:lnTo>
                    <a:pt x="108"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5" name="Freeform 56"/>
            <p:cNvSpPr/>
            <p:nvPr/>
          </p:nvSpPr>
          <p:spPr bwMode="auto">
            <a:xfrm>
              <a:off x="4682564" y="2264061"/>
              <a:ext cx="168275" cy="735014"/>
            </a:xfrm>
            <a:custGeom>
              <a:avLst/>
              <a:gdLst>
                <a:gd name="T0" fmla="*/ 0 w 106"/>
                <a:gd name="T1" fmla="*/ 0 h 463"/>
                <a:gd name="T2" fmla="*/ 0 w 106"/>
                <a:gd name="T3" fmla="*/ 463 h 463"/>
                <a:gd name="T4" fmla="*/ 106 w 106"/>
                <a:gd name="T5" fmla="*/ 463 h 463"/>
                <a:gd name="T6" fmla="*/ 0 w 106"/>
                <a:gd name="T7" fmla="*/ 0 h 463"/>
              </a:gdLst>
              <a:ahLst/>
              <a:cxnLst>
                <a:cxn ang="0">
                  <a:pos x="T0" y="T1"/>
                </a:cxn>
                <a:cxn ang="0">
                  <a:pos x="T2" y="T3"/>
                </a:cxn>
                <a:cxn ang="0">
                  <a:pos x="T4" y="T5"/>
                </a:cxn>
                <a:cxn ang="0">
                  <a:pos x="T6" y="T7"/>
                </a:cxn>
              </a:cxnLst>
              <a:rect l="0" t="0" r="r" b="b"/>
              <a:pathLst>
                <a:path w="106" h="463">
                  <a:moveTo>
                    <a:pt x="0" y="0"/>
                  </a:moveTo>
                  <a:lnTo>
                    <a:pt x="0" y="463"/>
                  </a:lnTo>
                  <a:lnTo>
                    <a:pt x="106"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6" name="Freeform 57"/>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7" name="Freeform 58"/>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8" name="Freeform 59"/>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9" name="Freeform 60"/>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0" name="Freeform 61"/>
            <p:cNvSpPr/>
            <p:nvPr/>
          </p:nvSpPr>
          <p:spPr bwMode="auto">
            <a:xfrm>
              <a:off x="6050989" y="2903824"/>
              <a:ext cx="758825" cy="706439"/>
            </a:xfrm>
            <a:custGeom>
              <a:avLst/>
              <a:gdLst>
                <a:gd name="T0" fmla="*/ 349 w 382"/>
                <a:gd name="T1" fmla="*/ 0 h 355"/>
                <a:gd name="T2" fmla="*/ 0 w 382"/>
                <a:gd name="T3" fmla="*/ 354 h 355"/>
                <a:gd name="T4" fmla="*/ 141 w 382"/>
                <a:gd name="T5" fmla="*/ 355 h 355"/>
                <a:gd name="T6" fmla="*/ 382 w 382"/>
                <a:gd name="T7" fmla="*/ 22 h 355"/>
                <a:gd name="T8" fmla="*/ 349 w 382"/>
                <a:gd name="T9" fmla="*/ 0 h 355"/>
              </a:gdLst>
              <a:ahLst/>
              <a:cxnLst>
                <a:cxn ang="0">
                  <a:pos x="T0" y="T1"/>
                </a:cxn>
                <a:cxn ang="0">
                  <a:pos x="T2" y="T3"/>
                </a:cxn>
                <a:cxn ang="0">
                  <a:pos x="T4" y="T5"/>
                </a:cxn>
                <a:cxn ang="0">
                  <a:pos x="T6" y="T7"/>
                </a:cxn>
                <a:cxn ang="0">
                  <a:pos x="T8" y="T9"/>
                </a:cxn>
              </a:cxnLst>
              <a:rect l="0" t="0" r="r" b="b"/>
              <a:pathLst>
                <a:path w="382" h="355">
                  <a:moveTo>
                    <a:pt x="349" y="0"/>
                  </a:moveTo>
                  <a:cubicBezTo>
                    <a:pt x="215" y="26"/>
                    <a:pt x="57" y="193"/>
                    <a:pt x="0" y="354"/>
                  </a:cubicBezTo>
                  <a:cubicBezTo>
                    <a:pt x="141" y="355"/>
                    <a:pt x="141" y="355"/>
                    <a:pt x="141" y="355"/>
                  </a:cubicBezTo>
                  <a:cubicBezTo>
                    <a:pt x="189" y="220"/>
                    <a:pt x="260" y="100"/>
                    <a:pt x="382" y="22"/>
                  </a:cubicBezTo>
                  <a:cubicBezTo>
                    <a:pt x="365" y="11"/>
                    <a:pt x="367" y="12"/>
                    <a:pt x="349" y="0"/>
                  </a:cubicBezTo>
                  <a:close/>
                </a:path>
              </a:pathLst>
            </a:custGeom>
            <a:solidFill>
              <a:srgbClr val="318B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1" name="Freeform 62"/>
            <p:cNvSpPr/>
            <p:nvPr/>
          </p:nvSpPr>
          <p:spPr bwMode="auto">
            <a:xfrm>
              <a:off x="1904439" y="2935574"/>
              <a:ext cx="3789363" cy="769939"/>
            </a:xfrm>
            <a:custGeom>
              <a:avLst/>
              <a:gdLst>
                <a:gd name="T0" fmla="*/ 1906 w 1906"/>
                <a:gd name="T1" fmla="*/ 387 h 387"/>
                <a:gd name="T2" fmla="*/ 0 w 1906"/>
                <a:gd name="T3" fmla="*/ 387 h 387"/>
                <a:gd name="T4" fmla="*/ 953 w 1906"/>
                <a:gd name="T5" fmla="*/ 0 h 387"/>
                <a:gd name="T6" fmla="*/ 1906 w 1906"/>
                <a:gd name="T7" fmla="*/ 387 h 387"/>
              </a:gdLst>
              <a:ahLst/>
              <a:cxnLst>
                <a:cxn ang="0">
                  <a:pos x="T0" y="T1"/>
                </a:cxn>
                <a:cxn ang="0">
                  <a:pos x="T2" y="T3"/>
                </a:cxn>
                <a:cxn ang="0">
                  <a:pos x="T4" y="T5"/>
                </a:cxn>
                <a:cxn ang="0">
                  <a:pos x="T6" y="T7"/>
                </a:cxn>
              </a:cxnLst>
              <a:rect l="0" t="0" r="r" b="b"/>
              <a:pathLst>
                <a:path w="1906" h="387">
                  <a:moveTo>
                    <a:pt x="1906" y="387"/>
                  </a:moveTo>
                  <a:cubicBezTo>
                    <a:pt x="0" y="387"/>
                    <a:pt x="0" y="387"/>
                    <a:pt x="0" y="387"/>
                  </a:cubicBezTo>
                  <a:cubicBezTo>
                    <a:pt x="0" y="387"/>
                    <a:pt x="427" y="0"/>
                    <a:pt x="953" y="0"/>
                  </a:cubicBezTo>
                  <a:cubicBezTo>
                    <a:pt x="1480" y="0"/>
                    <a:pt x="1906" y="387"/>
                    <a:pt x="1906" y="387"/>
                  </a:cubicBezTo>
                </a:path>
              </a:pathLst>
            </a:custGeom>
            <a:solidFill>
              <a:srgbClr val="C7CB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2" name="Freeform 63"/>
            <p:cNvSpPr/>
            <p:nvPr/>
          </p:nvSpPr>
          <p:spPr bwMode="auto">
            <a:xfrm>
              <a:off x="1904439" y="2937162"/>
              <a:ext cx="1811338" cy="768351"/>
            </a:xfrm>
            <a:custGeom>
              <a:avLst/>
              <a:gdLst>
                <a:gd name="T0" fmla="*/ 911 w 911"/>
                <a:gd name="T1" fmla="*/ 0 h 386"/>
                <a:gd name="T2" fmla="*/ 0 w 911"/>
                <a:gd name="T3" fmla="*/ 386 h 386"/>
                <a:gd name="T4" fmla="*/ 598 w 911"/>
                <a:gd name="T5" fmla="*/ 386 h 386"/>
                <a:gd name="T6" fmla="*/ 688 w 911"/>
                <a:gd name="T7" fmla="*/ 223 h 386"/>
                <a:gd name="T8" fmla="*/ 911 w 911"/>
                <a:gd name="T9" fmla="*/ 0 h 386"/>
              </a:gdLst>
              <a:ahLst/>
              <a:cxnLst>
                <a:cxn ang="0">
                  <a:pos x="T0" y="T1"/>
                </a:cxn>
                <a:cxn ang="0">
                  <a:pos x="T2" y="T3"/>
                </a:cxn>
                <a:cxn ang="0">
                  <a:pos x="T4" y="T5"/>
                </a:cxn>
                <a:cxn ang="0">
                  <a:pos x="T6" y="T7"/>
                </a:cxn>
                <a:cxn ang="0">
                  <a:pos x="T8" y="T9"/>
                </a:cxn>
              </a:cxnLst>
              <a:rect l="0" t="0" r="r" b="b"/>
              <a:pathLst>
                <a:path w="911" h="386">
                  <a:moveTo>
                    <a:pt x="911" y="0"/>
                  </a:moveTo>
                  <a:cubicBezTo>
                    <a:pt x="404" y="19"/>
                    <a:pt x="0" y="386"/>
                    <a:pt x="0" y="386"/>
                  </a:cubicBezTo>
                  <a:cubicBezTo>
                    <a:pt x="598" y="386"/>
                    <a:pt x="598" y="386"/>
                    <a:pt x="598" y="386"/>
                  </a:cubicBezTo>
                  <a:cubicBezTo>
                    <a:pt x="623" y="330"/>
                    <a:pt x="653" y="276"/>
                    <a:pt x="688" y="223"/>
                  </a:cubicBezTo>
                  <a:cubicBezTo>
                    <a:pt x="750" y="133"/>
                    <a:pt x="825" y="60"/>
                    <a:pt x="911" y="0"/>
                  </a:cubicBezTo>
                  <a:close/>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3" name="Freeform 64"/>
            <p:cNvSpPr/>
            <p:nvPr/>
          </p:nvSpPr>
          <p:spPr bwMode="auto">
            <a:xfrm>
              <a:off x="3093477" y="2935574"/>
              <a:ext cx="1911350" cy="769939"/>
            </a:xfrm>
            <a:custGeom>
              <a:avLst/>
              <a:gdLst>
                <a:gd name="T0" fmla="*/ 961 w 961"/>
                <a:gd name="T1" fmla="*/ 157 h 387"/>
                <a:gd name="T2" fmla="*/ 355 w 961"/>
                <a:gd name="T3" fmla="*/ 0 h 387"/>
                <a:gd name="T4" fmla="*/ 313 w 961"/>
                <a:gd name="T5" fmla="*/ 1 h 387"/>
                <a:gd name="T6" fmla="*/ 90 w 961"/>
                <a:gd name="T7" fmla="*/ 224 h 387"/>
                <a:gd name="T8" fmla="*/ 0 w 961"/>
                <a:gd name="T9" fmla="*/ 387 h 387"/>
                <a:gd name="T10" fmla="*/ 805 w 961"/>
                <a:gd name="T11" fmla="*/ 387 h 387"/>
                <a:gd name="T12" fmla="*/ 961 w 961"/>
                <a:gd name="T13" fmla="*/ 157 h 387"/>
              </a:gdLst>
              <a:ahLst/>
              <a:cxnLst>
                <a:cxn ang="0">
                  <a:pos x="T0" y="T1"/>
                </a:cxn>
                <a:cxn ang="0">
                  <a:pos x="T2" y="T3"/>
                </a:cxn>
                <a:cxn ang="0">
                  <a:pos x="T4" y="T5"/>
                </a:cxn>
                <a:cxn ang="0">
                  <a:pos x="T6" y="T7"/>
                </a:cxn>
                <a:cxn ang="0">
                  <a:pos x="T8" y="T9"/>
                </a:cxn>
                <a:cxn ang="0">
                  <a:pos x="T10" y="T11"/>
                </a:cxn>
                <a:cxn ang="0">
                  <a:pos x="T12" y="T13"/>
                </a:cxn>
              </a:cxnLst>
              <a:rect l="0" t="0" r="r" b="b"/>
              <a:pathLst>
                <a:path w="961" h="387">
                  <a:moveTo>
                    <a:pt x="961" y="157"/>
                  </a:moveTo>
                  <a:cubicBezTo>
                    <a:pt x="796" y="73"/>
                    <a:pt x="585" y="0"/>
                    <a:pt x="355" y="0"/>
                  </a:cubicBezTo>
                  <a:cubicBezTo>
                    <a:pt x="341" y="0"/>
                    <a:pt x="327" y="0"/>
                    <a:pt x="313" y="1"/>
                  </a:cubicBezTo>
                  <a:cubicBezTo>
                    <a:pt x="227" y="61"/>
                    <a:pt x="152" y="134"/>
                    <a:pt x="90" y="224"/>
                  </a:cubicBezTo>
                  <a:cubicBezTo>
                    <a:pt x="55" y="277"/>
                    <a:pt x="25" y="331"/>
                    <a:pt x="0" y="387"/>
                  </a:cubicBezTo>
                  <a:cubicBezTo>
                    <a:pt x="805" y="387"/>
                    <a:pt x="805" y="387"/>
                    <a:pt x="805" y="387"/>
                  </a:cubicBezTo>
                  <a:cubicBezTo>
                    <a:pt x="838" y="296"/>
                    <a:pt x="880" y="209"/>
                    <a:pt x="961" y="157"/>
                  </a:cubicBezTo>
                </a:path>
              </a:pathLst>
            </a:custGeom>
            <a:solidFill>
              <a:srgbClr val="754C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4" name="Freeform 65"/>
            <p:cNvSpPr/>
            <p:nvPr/>
          </p:nvSpPr>
          <p:spPr bwMode="auto">
            <a:xfrm>
              <a:off x="4693677" y="3248312"/>
              <a:ext cx="1000125" cy="457201"/>
            </a:xfrm>
            <a:custGeom>
              <a:avLst/>
              <a:gdLst>
                <a:gd name="T0" fmla="*/ 156 w 503"/>
                <a:gd name="T1" fmla="*/ 0 h 230"/>
                <a:gd name="T2" fmla="*/ 0 w 503"/>
                <a:gd name="T3" fmla="*/ 230 h 230"/>
                <a:gd name="T4" fmla="*/ 503 w 503"/>
                <a:gd name="T5" fmla="*/ 230 h 230"/>
                <a:gd name="T6" fmla="*/ 156 w 503"/>
                <a:gd name="T7" fmla="*/ 0 h 230"/>
              </a:gdLst>
              <a:ahLst/>
              <a:cxnLst>
                <a:cxn ang="0">
                  <a:pos x="T0" y="T1"/>
                </a:cxn>
                <a:cxn ang="0">
                  <a:pos x="T2" y="T3"/>
                </a:cxn>
                <a:cxn ang="0">
                  <a:pos x="T4" y="T5"/>
                </a:cxn>
                <a:cxn ang="0">
                  <a:pos x="T6" y="T7"/>
                </a:cxn>
              </a:cxnLst>
              <a:rect l="0" t="0" r="r" b="b"/>
              <a:pathLst>
                <a:path w="503" h="230">
                  <a:moveTo>
                    <a:pt x="156" y="0"/>
                  </a:moveTo>
                  <a:cubicBezTo>
                    <a:pt x="75" y="52"/>
                    <a:pt x="33" y="139"/>
                    <a:pt x="0" y="230"/>
                  </a:cubicBezTo>
                  <a:cubicBezTo>
                    <a:pt x="503" y="230"/>
                    <a:pt x="503" y="230"/>
                    <a:pt x="503" y="230"/>
                  </a:cubicBezTo>
                  <a:cubicBezTo>
                    <a:pt x="503" y="230"/>
                    <a:pt x="368" y="107"/>
                    <a:pt x="156" y="0"/>
                  </a:cubicBezTo>
                  <a:close/>
                </a:path>
              </a:pathLst>
            </a:custGeom>
            <a:solidFill>
              <a:srgbClr val="559D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5" name="Freeform 66"/>
            <p:cNvSpPr/>
            <p:nvPr/>
          </p:nvSpPr>
          <p:spPr bwMode="auto">
            <a:xfrm>
              <a:off x="4476189" y="3191162"/>
              <a:ext cx="420688" cy="514351"/>
            </a:xfrm>
            <a:custGeom>
              <a:avLst/>
              <a:gdLst>
                <a:gd name="T0" fmla="*/ 206 w 212"/>
                <a:gd name="T1" fmla="*/ 0 h 259"/>
                <a:gd name="T2" fmla="*/ 192 w 212"/>
                <a:gd name="T3" fmla="*/ 6 h 259"/>
                <a:gd name="T4" fmla="*/ 172 w 212"/>
                <a:gd name="T5" fmla="*/ 17 h 259"/>
                <a:gd name="T6" fmla="*/ 147 w 212"/>
                <a:gd name="T7" fmla="*/ 33 h 259"/>
                <a:gd name="T8" fmla="*/ 120 w 212"/>
                <a:gd name="T9" fmla="*/ 55 h 259"/>
                <a:gd name="T10" fmla="*/ 92 w 212"/>
                <a:gd name="T11" fmla="*/ 83 h 259"/>
                <a:gd name="T12" fmla="*/ 85 w 212"/>
                <a:gd name="T13" fmla="*/ 91 h 259"/>
                <a:gd name="T14" fmla="*/ 78 w 212"/>
                <a:gd name="T15" fmla="*/ 99 h 259"/>
                <a:gd name="T16" fmla="*/ 65 w 212"/>
                <a:gd name="T17" fmla="*/ 117 h 259"/>
                <a:gd name="T18" fmla="*/ 53 w 212"/>
                <a:gd name="T19" fmla="*/ 135 h 259"/>
                <a:gd name="T20" fmla="*/ 42 w 212"/>
                <a:gd name="T21" fmla="*/ 154 h 259"/>
                <a:gd name="T22" fmla="*/ 32 w 212"/>
                <a:gd name="T23" fmla="*/ 173 h 259"/>
                <a:gd name="T24" fmla="*/ 22 w 212"/>
                <a:gd name="T25" fmla="*/ 193 h 259"/>
                <a:gd name="T26" fmla="*/ 13 w 212"/>
                <a:gd name="T27" fmla="*/ 213 h 259"/>
                <a:gd name="T28" fmla="*/ 6 w 212"/>
                <a:gd name="T29" fmla="*/ 233 h 259"/>
                <a:gd name="T30" fmla="*/ 1 w 212"/>
                <a:gd name="T31" fmla="*/ 252 h 259"/>
                <a:gd name="T32" fmla="*/ 0 w 212"/>
                <a:gd name="T33" fmla="*/ 259 h 259"/>
                <a:gd name="T34" fmla="*/ 46 w 212"/>
                <a:gd name="T35" fmla="*/ 259 h 259"/>
                <a:gd name="T36" fmla="*/ 50 w 212"/>
                <a:gd name="T37" fmla="*/ 246 h 259"/>
                <a:gd name="T38" fmla="*/ 55 w 212"/>
                <a:gd name="T39" fmla="*/ 227 h 259"/>
                <a:gd name="T40" fmla="*/ 60 w 212"/>
                <a:gd name="T41" fmla="*/ 208 h 259"/>
                <a:gd name="T42" fmla="*/ 74 w 212"/>
                <a:gd name="T43" fmla="*/ 170 h 259"/>
                <a:gd name="T44" fmla="*/ 82 w 212"/>
                <a:gd name="T45" fmla="*/ 151 h 259"/>
                <a:gd name="T46" fmla="*/ 92 w 212"/>
                <a:gd name="T47" fmla="*/ 133 h 259"/>
                <a:gd name="T48" fmla="*/ 102 w 212"/>
                <a:gd name="T49" fmla="*/ 116 h 259"/>
                <a:gd name="T50" fmla="*/ 107 w 212"/>
                <a:gd name="T51" fmla="*/ 107 h 259"/>
                <a:gd name="T52" fmla="*/ 112 w 212"/>
                <a:gd name="T53" fmla="*/ 99 h 259"/>
                <a:gd name="T54" fmla="*/ 123 w 212"/>
                <a:gd name="T55" fmla="*/ 84 h 259"/>
                <a:gd name="T56" fmla="*/ 135 w 212"/>
                <a:gd name="T57" fmla="*/ 70 h 259"/>
                <a:gd name="T58" fmla="*/ 157 w 212"/>
                <a:gd name="T59" fmla="*/ 45 h 259"/>
                <a:gd name="T60" fmla="*/ 178 w 212"/>
                <a:gd name="T61" fmla="*/ 26 h 259"/>
                <a:gd name="T62" fmla="*/ 196 w 212"/>
                <a:gd name="T63" fmla="*/ 13 h 259"/>
                <a:gd name="T64" fmla="*/ 212 w 212"/>
                <a:gd name="T65" fmla="*/ 3 h 259"/>
                <a:gd name="T66" fmla="*/ 212 w 212"/>
                <a:gd name="T67" fmla="*/ 3 h 259"/>
                <a:gd name="T68" fmla="*/ 206 w 212"/>
                <a:gd name="T6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259">
                  <a:moveTo>
                    <a:pt x="206" y="0"/>
                  </a:moveTo>
                  <a:cubicBezTo>
                    <a:pt x="203" y="1"/>
                    <a:pt x="198" y="3"/>
                    <a:pt x="192" y="6"/>
                  </a:cubicBezTo>
                  <a:cubicBezTo>
                    <a:pt x="186" y="9"/>
                    <a:pt x="179" y="12"/>
                    <a:pt x="172" y="17"/>
                  </a:cubicBezTo>
                  <a:cubicBezTo>
                    <a:pt x="164" y="21"/>
                    <a:pt x="156" y="27"/>
                    <a:pt x="147" y="33"/>
                  </a:cubicBezTo>
                  <a:cubicBezTo>
                    <a:pt x="138" y="40"/>
                    <a:pt x="129" y="47"/>
                    <a:pt x="120" y="55"/>
                  </a:cubicBezTo>
                  <a:cubicBezTo>
                    <a:pt x="110" y="64"/>
                    <a:pt x="101" y="73"/>
                    <a:pt x="92" y="83"/>
                  </a:cubicBezTo>
                  <a:cubicBezTo>
                    <a:pt x="90" y="86"/>
                    <a:pt x="87" y="89"/>
                    <a:pt x="85" y="91"/>
                  </a:cubicBezTo>
                  <a:cubicBezTo>
                    <a:pt x="83" y="94"/>
                    <a:pt x="81" y="97"/>
                    <a:pt x="78" y="99"/>
                  </a:cubicBezTo>
                  <a:cubicBezTo>
                    <a:pt x="74" y="105"/>
                    <a:pt x="70" y="111"/>
                    <a:pt x="65" y="117"/>
                  </a:cubicBezTo>
                  <a:cubicBezTo>
                    <a:pt x="61" y="123"/>
                    <a:pt x="57" y="129"/>
                    <a:pt x="53" y="135"/>
                  </a:cubicBezTo>
                  <a:cubicBezTo>
                    <a:pt x="50" y="141"/>
                    <a:pt x="46" y="147"/>
                    <a:pt x="42" y="154"/>
                  </a:cubicBezTo>
                  <a:cubicBezTo>
                    <a:pt x="39" y="160"/>
                    <a:pt x="35" y="167"/>
                    <a:pt x="32" y="173"/>
                  </a:cubicBezTo>
                  <a:cubicBezTo>
                    <a:pt x="28" y="180"/>
                    <a:pt x="25" y="186"/>
                    <a:pt x="22" y="193"/>
                  </a:cubicBezTo>
                  <a:cubicBezTo>
                    <a:pt x="19" y="200"/>
                    <a:pt x="16" y="206"/>
                    <a:pt x="13" y="213"/>
                  </a:cubicBezTo>
                  <a:cubicBezTo>
                    <a:pt x="10" y="219"/>
                    <a:pt x="8" y="226"/>
                    <a:pt x="6" y="233"/>
                  </a:cubicBezTo>
                  <a:cubicBezTo>
                    <a:pt x="4" y="239"/>
                    <a:pt x="2" y="246"/>
                    <a:pt x="1" y="252"/>
                  </a:cubicBezTo>
                  <a:cubicBezTo>
                    <a:pt x="1" y="255"/>
                    <a:pt x="0" y="257"/>
                    <a:pt x="0" y="259"/>
                  </a:cubicBezTo>
                  <a:cubicBezTo>
                    <a:pt x="46" y="259"/>
                    <a:pt x="46" y="259"/>
                    <a:pt x="46" y="259"/>
                  </a:cubicBezTo>
                  <a:cubicBezTo>
                    <a:pt x="47" y="254"/>
                    <a:pt x="49" y="250"/>
                    <a:pt x="50" y="246"/>
                  </a:cubicBezTo>
                  <a:cubicBezTo>
                    <a:pt x="52" y="239"/>
                    <a:pt x="54" y="233"/>
                    <a:pt x="55" y="227"/>
                  </a:cubicBezTo>
                  <a:cubicBezTo>
                    <a:pt x="57" y="221"/>
                    <a:pt x="58" y="214"/>
                    <a:pt x="60" y="208"/>
                  </a:cubicBezTo>
                  <a:cubicBezTo>
                    <a:pt x="64" y="195"/>
                    <a:pt x="68" y="182"/>
                    <a:pt x="74" y="170"/>
                  </a:cubicBezTo>
                  <a:cubicBezTo>
                    <a:pt x="76" y="163"/>
                    <a:pt x="79" y="157"/>
                    <a:pt x="82" y="151"/>
                  </a:cubicBezTo>
                  <a:cubicBezTo>
                    <a:pt x="85" y="145"/>
                    <a:pt x="88" y="139"/>
                    <a:pt x="92" y="133"/>
                  </a:cubicBezTo>
                  <a:cubicBezTo>
                    <a:pt x="95" y="127"/>
                    <a:pt x="98" y="121"/>
                    <a:pt x="102" y="116"/>
                  </a:cubicBezTo>
                  <a:cubicBezTo>
                    <a:pt x="103" y="113"/>
                    <a:pt x="105" y="110"/>
                    <a:pt x="107" y="107"/>
                  </a:cubicBezTo>
                  <a:cubicBezTo>
                    <a:pt x="109" y="105"/>
                    <a:pt x="110" y="102"/>
                    <a:pt x="112" y="99"/>
                  </a:cubicBezTo>
                  <a:cubicBezTo>
                    <a:pt x="116" y="94"/>
                    <a:pt x="120" y="89"/>
                    <a:pt x="123" y="84"/>
                  </a:cubicBezTo>
                  <a:cubicBezTo>
                    <a:pt x="127" y="79"/>
                    <a:pt x="131" y="74"/>
                    <a:pt x="135" y="70"/>
                  </a:cubicBezTo>
                  <a:cubicBezTo>
                    <a:pt x="142" y="61"/>
                    <a:pt x="150" y="53"/>
                    <a:pt x="157" y="45"/>
                  </a:cubicBezTo>
                  <a:cubicBezTo>
                    <a:pt x="165" y="38"/>
                    <a:pt x="172" y="32"/>
                    <a:pt x="178" y="26"/>
                  </a:cubicBezTo>
                  <a:cubicBezTo>
                    <a:pt x="185" y="21"/>
                    <a:pt x="191" y="16"/>
                    <a:pt x="196" y="13"/>
                  </a:cubicBezTo>
                  <a:cubicBezTo>
                    <a:pt x="206" y="6"/>
                    <a:pt x="212" y="3"/>
                    <a:pt x="212" y="3"/>
                  </a:cubicBezTo>
                  <a:cubicBezTo>
                    <a:pt x="212" y="3"/>
                    <a:pt x="212" y="3"/>
                    <a:pt x="212" y="3"/>
                  </a:cubicBezTo>
                  <a:cubicBezTo>
                    <a:pt x="210" y="2"/>
                    <a:pt x="208" y="1"/>
                    <a:pt x="20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6" name="Freeform 67"/>
            <p:cNvSpPr/>
            <p:nvPr/>
          </p:nvSpPr>
          <p:spPr bwMode="auto">
            <a:xfrm>
              <a:off x="4265052" y="3108612"/>
              <a:ext cx="436563" cy="596901"/>
            </a:xfrm>
            <a:custGeom>
              <a:avLst/>
              <a:gdLst>
                <a:gd name="T0" fmla="*/ 215 w 220"/>
                <a:gd name="T1" fmla="*/ 0 h 300"/>
                <a:gd name="T2" fmla="*/ 200 w 220"/>
                <a:gd name="T3" fmla="*/ 10 h 300"/>
                <a:gd name="T4" fmla="*/ 180 w 220"/>
                <a:gd name="T5" fmla="*/ 25 h 300"/>
                <a:gd name="T6" fmla="*/ 155 w 220"/>
                <a:gd name="T7" fmla="*/ 46 h 300"/>
                <a:gd name="T8" fmla="*/ 128 w 220"/>
                <a:gd name="T9" fmla="*/ 73 h 300"/>
                <a:gd name="T10" fmla="*/ 99 w 220"/>
                <a:gd name="T11" fmla="*/ 106 h 300"/>
                <a:gd name="T12" fmla="*/ 85 w 220"/>
                <a:gd name="T13" fmla="*/ 125 h 300"/>
                <a:gd name="T14" fmla="*/ 72 w 220"/>
                <a:gd name="T15" fmla="*/ 144 h 300"/>
                <a:gd name="T16" fmla="*/ 59 w 220"/>
                <a:gd name="T17" fmla="*/ 164 h 300"/>
                <a:gd name="T18" fmla="*/ 53 w 220"/>
                <a:gd name="T19" fmla="*/ 175 h 300"/>
                <a:gd name="T20" fmla="*/ 47 w 220"/>
                <a:gd name="T21" fmla="*/ 185 h 300"/>
                <a:gd name="T22" fmla="*/ 25 w 220"/>
                <a:gd name="T23" fmla="*/ 228 h 300"/>
                <a:gd name="T24" fmla="*/ 15 w 220"/>
                <a:gd name="T25" fmla="*/ 250 h 300"/>
                <a:gd name="T26" fmla="*/ 7 w 220"/>
                <a:gd name="T27" fmla="*/ 272 h 300"/>
                <a:gd name="T28" fmla="*/ 0 w 220"/>
                <a:gd name="T29" fmla="*/ 300 h 300"/>
                <a:gd name="T30" fmla="*/ 47 w 220"/>
                <a:gd name="T31" fmla="*/ 300 h 300"/>
                <a:gd name="T32" fmla="*/ 51 w 220"/>
                <a:gd name="T33" fmla="*/ 285 h 300"/>
                <a:gd name="T34" fmla="*/ 63 w 220"/>
                <a:gd name="T35" fmla="*/ 243 h 300"/>
                <a:gd name="T36" fmla="*/ 79 w 220"/>
                <a:gd name="T37" fmla="*/ 201 h 300"/>
                <a:gd name="T38" fmla="*/ 83 w 220"/>
                <a:gd name="T39" fmla="*/ 190 h 300"/>
                <a:gd name="T40" fmla="*/ 88 w 220"/>
                <a:gd name="T41" fmla="*/ 180 h 300"/>
                <a:gd name="T42" fmla="*/ 98 w 220"/>
                <a:gd name="T43" fmla="*/ 160 h 300"/>
                <a:gd name="T44" fmla="*/ 109 w 220"/>
                <a:gd name="T45" fmla="*/ 140 h 300"/>
                <a:gd name="T46" fmla="*/ 120 w 220"/>
                <a:gd name="T47" fmla="*/ 121 h 300"/>
                <a:gd name="T48" fmla="*/ 144 w 220"/>
                <a:gd name="T49" fmla="*/ 87 h 300"/>
                <a:gd name="T50" fmla="*/ 167 w 220"/>
                <a:gd name="T51" fmla="*/ 57 h 300"/>
                <a:gd name="T52" fmla="*/ 188 w 220"/>
                <a:gd name="T53" fmla="*/ 33 h 300"/>
                <a:gd name="T54" fmla="*/ 205 w 220"/>
                <a:gd name="T55" fmla="*/ 16 h 300"/>
                <a:gd name="T56" fmla="*/ 220 w 220"/>
                <a:gd name="T57" fmla="*/ 2 h 300"/>
                <a:gd name="T58" fmla="*/ 215 w 220"/>
                <a:gd name="T5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300">
                  <a:moveTo>
                    <a:pt x="215" y="0"/>
                  </a:moveTo>
                  <a:cubicBezTo>
                    <a:pt x="212" y="2"/>
                    <a:pt x="207" y="5"/>
                    <a:pt x="200" y="10"/>
                  </a:cubicBezTo>
                  <a:cubicBezTo>
                    <a:pt x="195" y="14"/>
                    <a:pt x="188" y="19"/>
                    <a:pt x="180" y="25"/>
                  </a:cubicBezTo>
                  <a:cubicBezTo>
                    <a:pt x="173" y="31"/>
                    <a:pt x="164" y="38"/>
                    <a:pt x="155" y="46"/>
                  </a:cubicBezTo>
                  <a:cubicBezTo>
                    <a:pt x="146" y="54"/>
                    <a:pt x="137" y="63"/>
                    <a:pt x="128" y="73"/>
                  </a:cubicBezTo>
                  <a:cubicBezTo>
                    <a:pt x="118" y="83"/>
                    <a:pt x="109" y="94"/>
                    <a:pt x="99" y="106"/>
                  </a:cubicBezTo>
                  <a:cubicBezTo>
                    <a:pt x="95" y="112"/>
                    <a:pt x="90" y="118"/>
                    <a:pt x="85" y="125"/>
                  </a:cubicBezTo>
                  <a:cubicBezTo>
                    <a:pt x="81" y="131"/>
                    <a:pt x="76" y="137"/>
                    <a:pt x="72" y="144"/>
                  </a:cubicBezTo>
                  <a:cubicBezTo>
                    <a:pt x="68" y="151"/>
                    <a:pt x="63" y="157"/>
                    <a:pt x="59" y="164"/>
                  </a:cubicBezTo>
                  <a:cubicBezTo>
                    <a:pt x="53" y="175"/>
                    <a:pt x="53" y="175"/>
                    <a:pt x="53" y="175"/>
                  </a:cubicBezTo>
                  <a:cubicBezTo>
                    <a:pt x="47" y="185"/>
                    <a:pt x="47" y="185"/>
                    <a:pt x="47" y="185"/>
                  </a:cubicBezTo>
                  <a:cubicBezTo>
                    <a:pt x="39" y="199"/>
                    <a:pt x="32" y="214"/>
                    <a:pt x="25" y="228"/>
                  </a:cubicBezTo>
                  <a:cubicBezTo>
                    <a:pt x="21" y="236"/>
                    <a:pt x="18" y="243"/>
                    <a:pt x="15" y="250"/>
                  </a:cubicBezTo>
                  <a:cubicBezTo>
                    <a:pt x="12" y="257"/>
                    <a:pt x="10" y="265"/>
                    <a:pt x="7" y="272"/>
                  </a:cubicBezTo>
                  <a:cubicBezTo>
                    <a:pt x="4" y="281"/>
                    <a:pt x="2" y="291"/>
                    <a:pt x="0" y="300"/>
                  </a:cubicBezTo>
                  <a:cubicBezTo>
                    <a:pt x="47" y="300"/>
                    <a:pt x="47" y="300"/>
                    <a:pt x="47" y="300"/>
                  </a:cubicBezTo>
                  <a:cubicBezTo>
                    <a:pt x="48" y="295"/>
                    <a:pt x="50" y="290"/>
                    <a:pt x="51" y="285"/>
                  </a:cubicBezTo>
                  <a:cubicBezTo>
                    <a:pt x="55" y="272"/>
                    <a:pt x="59" y="258"/>
                    <a:pt x="63" y="243"/>
                  </a:cubicBezTo>
                  <a:cubicBezTo>
                    <a:pt x="68" y="229"/>
                    <a:pt x="73" y="215"/>
                    <a:pt x="79" y="201"/>
                  </a:cubicBezTo>
                  <a:cubicBezTo>
                    <a:pt x="83" y="190"/>
                    <a:pt x="83" y="190"/>
                    <a:pt x="83" y="190"/>
                  </a:cubicBezTo>
                  <a:cubicBezTo>
                    <a:pt x="88" y="180"/>
                    <a:pt x="88" y="180"/>
                    <a:pt x="88" y="180"/>
                  </a:cubicBezTo>
                  <a:cubicBezTo>
                    <a:pt x="91" y="173"/>
                    <a:pt x="95" y="166"/>
                    <a:pt x="98" y="160"/>
                  </a:cubicBezTo>
                  <a:cubicBezTo>
                    <a:pt x="102" y="153"/>
                    <a:pt x="106" y="147"/>
                    <a:pt x="109" y="140"/>
                  </a:cubicBezTo>
                  <a:cubicBezTo>
                    <a:pt x="113" y="134"/>
                    <a:pt x="117" y="127"/>
                    <a:pt x="120" y="121"/>
                  </a:cubicBezTo>
                  <a:cubicBezTo>
                    <a:pt x="128" y="109"/>
                    <a:pt x="136" y="98"/>
                    <a:pt x="144" y="87"/>
                  </a:cubicBezTo>
                  <a:cubicBezTo>
                    <a:pt x="152" y="76"/>
                    <a:pt x="159" y="66"/>
                    <a:pt x="167" y="57"/>
                  </a:cubicBezTo>
                  <a:cubicBezTo>
                    <a:pt x="174" y="48"/>
                    <a:pt x="181" y="40"/>
                    <a:pt x="188" y="33"/>
                  </a:cubicBezTo>
                  <a:cubicBezTo>
                    <a:pt x="194" y="27"/>
                    <a:pt x="200" y="21"/>
                    <a:pt x="205" y="16"/>
                  </a:cubicBezTo>
                  <a:cubicBezTo>
                    <a:pt x="213" y="9"/>
                    <a:pt x="219" y="4"/>
                    <a:pt x="220" y="2"/>
                  </a:cubicBezTo>
                  <a:cubicBezTo>
                    <a:pt x="219" y="2"/>
                    <a:pt x="217" y="1"/>
                    <a:pt x="215"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7" name="Freeform 68"/>
            <p:cNvSpPr/>
            <p:nvPr/>
          </p:nvSpPr>
          <p:spPr bwMode="auto">
            <a:xfrm>
              <a:off x="4028514" y="3051462"/>
              <a:ext cx="496888" cy="654051"/>
            </a:xfrm>
            <a:custGeom>
              <a:avLst/>
              <a:gdLst>
                <a:gd name="T0" fmla="*/ 249 w 250"/>
                <a:gd name="T1" fmla="*/ 0 h 329"/>
                <a:gd name="T2" fmla="*/ 226 w 250"/>
                <a:gd name="T3" fmla="*/ 7 h 329"/>
                <a:gd name="T4" fmla="*/ 201 w 250"/>
                <a:gd name="T5" fmla="*/ 20 h 329"/>
                <a:gd name="T6" fmla="*/ 172 w 250"/>
                <a:gd name="T7" fmla="*/ 40 h 329"/>
                <a:gd name="T8" fmla="*/ 140 w 250"/>
                <a:gd name="T9" fmla="*/ 69 h 329"/>
                <a:gd name="T10" fmla="*/ 124 w 250"/>
                <a:gd name="T11" fmla="*/ 86 h 329"/>
                <a:gd name="T12" fmla="*/ 116 w 250"/>
                <a:gd name="T13" fmla="*/ 96 h 329"/>
                <a:gd name="T14" fmla="*/ 109 w 250"/>
                <a:gd name="T15" fmla="*/ 105 h 329"/>
                <a:gd name="T16" fmla="*/ 93 w 250"/>
                <a:gd name="T17" fmla="*/ 126 h 329"/>
                <a:gd name="T18" fmla="*/ 79 w 250"/>
                <a:gd name="T19" fmla="*/ 147 h 329"/>
                <a:gd name="T20" fmla="*/ 53 w 250"/>
                <a:gd name="T21" fmla="*/ 193 h 329"/>
                <a:gd name="T22" fmla="*/ 41 w 250"/>
                <a:gd name="T23" fmla="*/ 217 h 329"/>
                <a:gd name="T24" fmla="*/ 30 w 250"/>
                <a:gd name="T25" fmla="*/ 240 h 329"/>
                <a:gd name="T26" fmla="*/ 11 w 250"/>
                <a:gd name="T27" fmla="*/ 288 h 329"/>
                <a:gd name="T28" fmla="*/ 0 w 250"/>
                <a:gd name="T29" fmla="*/ 329 h 329"/>
                <a:gd name="T30" fmla="*/ 45 w 250"/>
                <a:gd name="T31" fmla="*/ 329 h 329"/>
                <a:gd name="T32" fmla="*/ 54 w 250"/>
                <a:gd name="T33" fmla="*/ 302 h 329"/>
                <a:gd name="T34" fmla="*/ 61 w 250"/>
                <a:gd name="T35" fmla="*/ 279 h 329"/>
                <a:gd name="T36" fmla="*/ 68 w 250"/>
                <a:gd name="T37" fmla="*/ 255 h 329"/>
                <a:gd name="T38" fmla="*/ 76 w 250"/>
                <a:gd name="T39" fmla="*/ 231 h 329"/>
                <a:gd name="T40" fmla="*/ 85 w 250"/>
                <a:gd name="T41" fmla="*/ 208 h 329"/>
                <a:gd name="T42" fmla="*/ 106 w 250"/>
                <a:gd name="T43" fmla="*/ 162 h 329"/>
                <a:gd name="T44" fmla="*/ 118 w 250"/>
                <a:gd name="T45" fmla="*/ 141 h 329"/>
                <a:gd name="T46" fmla="*/ 130 w 250"/>
                <a:gd name="T47" fmla="*/ 120 h 329"/>
                <a:gd name="T48" fmla="*/ 156 w 250"/>
                <a:gd name="T49" fmla="*/ 83 h 329"/>
                <a:gd name="T50" fmla="*/ 182 w 250"/>
                <a:gd name="T51" fmla="*/ 52 h 329"/>
                <a:gd name="T52" fmla="*/ 208 w 250"/>
                <a:gd name="T53" fmla="*/ 29 h 329"/>
                <a:gd name="T54" fmla="*/ 230 w 250"/>
                <a:gd name="T55" fmla="*/ 14 h 329"/>
                <a:gd name="T56" fmla="*/ 245 w 250"/>
                <a:gd name="T57" fmla="*/ 6 h 329"/>
                <a:gd name="T58" fmla="*/ 249 w 250"/>
                <a:gd name="T59" fmla="*/ 4 h 329"/>
                <a:gd name="T60" fmla="*/ 250 w 250"/>
                <a:gd name="T61" fmla="*/ 4 h 329"/>
                <a:gd name="T62" fmla="*/ 249 w 250"/>
                <a:gd name="T63" fmla="*/ 0 h 329"/>
                <a:gd name="T64" fmla="*/ 249 w 250"/>
                <a:gd name="T6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0" h="329">
                  <a:moveTo>
                    <a:pt x="249" y="0"/>
                  </a:moveTo>
                  <a:cubicBezTo>
                    <a:pt x="246" y="0"/>
                    <a:pt x="238" y="2"/>
                    <a:pt x="226" y="7"/>
                  </a:cubicBezTo>
                  <a:cubicBezTo>
                    <a:pt x="219" y="10"/>
                    <a:pt x="211" y="14"/>
                    <a:pt x="201" y="20"/>
                  </a:cubicBezTo>
                  <a:cubicBezTo>
                    <a:pt x="192" y="25"/>
                    <a:pt x="182" y="32"/>
                    <a:pt x="172" y="40"/>
                  </a:cubicBezTo>
                  <a:cubicBezTo>
                    <a:pt x="161" y="49"/>
                    <a:pt x="151" y="58"/>
                    <a:pt x="140" y="69"/>
                  </a:cubicBezTo>
                  <a:cubicBezTo>
                    <a:pt x="135" y="75"/>
                    <a:pt x="129" y="80"/>
                    <a:pt x="124" y="86"/>
                  </a:cubicBezTo>
                  <a:cubicBezTo>
                    <a:pt x="121" y="89"/>
                    <a:pt x="119" y="92"/>
                    <a:pt x="116" y="96"/>
                  </a:cubicBezTo>
                  <a:cubicBezTo>
                    <a:pt x="114" y="99"/>
                    <a:pt x="111" y="102"/>
                    <a:pt x="109" y="105"/>
                  </a:cubicBezTo>
                  <a:cubicBezTo>
                    <a:pt x="103" y="112"/>
                    <a:pt x="99" y="119"/>
                    <a:pt x="93" y="126"/>
                  </a:cubicBezTo>
                  <a:cubicBezTo>
                    <a:pt x="89" y="133"/>
                    <a:pt x="84" y="140"/>
                    <a:pt x="79" y="147"/>
                  </a:cubicBezTo>
                  <a:cubicBezTo>
                    <a:pt x="70" y="162"/>
                    <a:pt x="61" y="177"/>
                    <a:pt x="53" y="193"/>
                  </a:cubicBezTo>
                  <a:cubicBezTo>
                    <a:pt x="49" y="201"/>
                    <a:pt x="45" y="209"/>
                    <a:pt x="41" y="217"/>
                  </a:cubicBezTo>
                  <a:cubicBezTo>
                    <a:pt x="37" y="225"/>
                    <a:pt x="33" y="232"/>
                    <a:pt x="30" y="240"/>
                  </a:cubicBezTo>
                  <a:cubicBezTo>
                    <a:pt x="22" y="256"/>
                    <a:pt x="16" y="272"/>
                    <a:pt x="11" y="288"/>
                  </a:cubicBezTo>
                  <a:cubicBezTo>
                    <a:pt x="6" y="302"/>
                    <a:pt x="2" y="315"/>
                    <a:pt x="0" y="329"/>
                  </a:cubicBezTo>
                  <a:cubicBezTo>
                    <a:pt x="45" y="329"/>
                    <a:pt x="45" y="329"/>
                    <a:pt x="45" y="329"/>
                  </a:cubicBezTo>
                  <a:cubicBezTo>
                    <a:pt x="48" y="320"/>
                    <a:pt x="52" y="311"/>
                    <a:pt x="54" y="302"/>
                  </a:cubicBezTo>
                  <a:cubicBezTo>
                    <a:pt x="57" y="294"/>
                    <a:pt x="59" y="287"/>
                    <a:pt x="61" y="279"/>
                  </a:cubicBezTo>
                  <a:cubicBezTo>
                    <a:pt x="64" y="271"/>
                    <a:pt x="66" y="263"/>
                    <a:pt x="68" y="255"/>
                  </a:cubicBezTo>
                  <a:cubicBezTo>
                    <a:pt x="71" y="247"/>
                    <a:pt x="73" y="239"/>
                    <a:pt x="76" y="231"/>
                  </a:cubicBezTo>
                  <a:cubicBezTo>
                    <a:pt x="79" y="223"/>
                    <a:pt x="82" y="216"/>
                    <a:pt x="85" y="208"/>
                  </a:cubicBezTo>
                  <a:cubicBezTo>
                    <a:pt x="91" y="192"/>
                    <a:pt x="99" y="177"/>
                    <a:pt x="106" y="162"/>
                  </a:cubicBezTo>
                  <a:cubicBezTo>
                    <a:pt x="110" y="155"/>
                    <a:pt x="114" y="148"/>
                    <a:pt x="118" y="141"/>
                  </a:cubicBezTo>
                  <a:cubicBezTo>
                    <a:pt x="122" y="134"/>
                    <a:pt x="125" y="127"/>
                    <a:pt x="130" y="120"/>
                  </a:cubicBezTo>
                  <a:cubicBezTo>
                    <a:pt x="138" y="107"/>
                    <a:pt x="147" y="94"/>
                    <a:pt x="156" y="83"/>
                  </a:cubicBezTo>
                  <a:cubicBezTo>
                    <a:pt x="164" y="72"/>
                    <a:pt x="173" y="61"/>
                    <a:pt x="182" y="52"/>
                  </a:cubicBezTo>
                  <a:cubicBezTo>
                    <a:pt x="191" y="43"/>
                    <a:pt x="200" y="36"/>
                    <a:pt x="208" y="29"/>
                  </a:cubicBezTo>
                  <a:cubicBezTo>
                    <a:pt x="216" y="23"/>
                    <a:pt x="223" y="18"/>
                    <a:pt x="230" y="14"/>
                  </a:cubicBezTo>
                  <a:cubicBezTo>
                    <a:pt x="236" y="10"/>
                    <a:pt x="241" y="8"/>
                    <a:pt x="245" y="6"/>
                  </a:cubicBezTo>
                  <a:cubicBezTo>
                    <a:pt x="247" y="5"/>
                    <a:pt x="248" y="5"/>
                    <a:pt x="249" y="4"/>
                  </a:cubicBezTo>
                  <a:cubicBezTo>
                    <a:pt x="250" y="4"/>
                    <a:pt x="250" y="4"/>
                    <a:pt x="250" y="4"/>
                  </a:cubicBezTo>
                  <a:cubicBezTo>
                    <a:pt x="249" y="0"/>
                    <a:pt x="249" y="0"/>
                    <a:pt x="249" y="0"/>
                  </a:cubicBezTo>
                  <a:cubicBezTo>
                    <a:pt x="249" y="0"/>
                    <a:pt x="249" y="0"/>
                    <a:pt x="249"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8" name="Freeform 69"/>
            <p:cNvSpPr/>
            <p:nvPr/>
          </p:nvSpPr>
          <p:spPr bwMode="auto">
            <a:xfrm>
              <a:off x="3785627" y="2994312"/>
              <a:ext cx="533400" cy="711201"/>
            </a:xfrm>
            <a:custGeom>
              <a:avLst/>
              <a:gdLst>
                <a:gd name="T0" fmla="*/ 262 w 268"/>
                <a:gd name="T1" fmla="*/ 0 h 358"/>
                <a:gd name="T2" fmla="*/ 241 w 268"/>
                <a:gd name="T3" fmla="*/ 7 h 358"/>
                <a:gd name="T4" fmla="*/ 214 w 268"/>
                <a:gd name="T5" fmla="*/ 22 h 358"/>
                <a:gd name="T6" fmla="*/ 181 w 268"/>
                <a:gd name="T7" fmla="*/ 45 h 358"/>
                <a:gd name="T8" fmla="*/ 146 w 268"/>
                <a:gd name="T9" fmla="*/ 78 h 358"/>
                <a:gd name="T10" fmla="*/ 129 w 268"/>
                <a:gd name="T11" fmla="*/ 97 h 358"/>
                <a:gd name="T12" fmla="*/ 120 w 268"/>
                <a:gd name="T13" fmla="*/ 108 h 358"/>
                <a:gd name="T14" fmla="*/ 112 w 268"/>
                <a:gd name="T15" fmla="*/ 119 h 358"/>
                <a:gd name="T16" fmla="*/ 108 w 268"/>
                <a:gd name="T17" fmla="*/ 124 h 358"/>
                <a:gd name="T18" fmla="*/ 104 w 268"/>
                <a:gd name="T19" fmla="*/ 130 h 358"/>
                <a:gd name="T20" fmla="*/ 96 w 268"/>
                <a:gd name="T21" fmla="*/ 142 h 358"/>
                <a:gd name="T22" fmla="*/ 80 w 268"/>
                <a:gd name="T23" fmla="*/ 166 h 358"/>
                <a:gd name="T24" fmla="*/ 53 w 268"/>
                <a:gd name="T25" fmla="*/ 218 h 358"/>
                <a:gd name="T26" fmla="*/ 40 w 268"/>
                <a:gd name="T27" fmla="*/ 245 h 358"/>
                <a:gd name="T28" fmla="*/ 28 w 268"/>
                <a:gd name="T29" fmla="*/ 272 h 358"/>
                <a:gd name="T30" fmla="*/ 23 w 268"/>
                <a:gd name="T31" fmla="*/ 285 h 358"/>
                <a:gd name="T32" fmla="*/ 18 w 268"/>
                <a:gd name="T33" fmla="*/ 298 h 358"/>
                <a:gd name="T34" fmla="*/ 8 w 268"/>
                <a:gd name="T35" fmla="*/ 325 h 358"/>
                <a:gd name="T36" fmla="*/ 0 w 268"/>
                <a:gd name="T37" fmla="*/ 358 h 358"/>
                <a:gd name="T38" fmla="*/ 47 w 268"/>
                <a:gd name="T39" fmla="*/ 358 h 358"/>
                <a:gd name="T40" fmla="*/ 52 w 268"/>
                <a:gd name="T41" fmla="*/ 338 h 358"/>
                <a:gd name="T42" fmla="*/ 67 w 268"/>
                <a:gd name="T43" fmla="*/ 286 h 358"/>
                <a:gd name="T44" fmla="*/ 75 w 268"/>
                <a:gd name="T45" fmla="*/ 259 h 358"/>
                <a:gd name="T46" fmla="*/ 85 w 268"/>
                <a:gd name="T47" fmla="*/ 232 h 358"/>
                <a:gd name="T48" fmla="*/ 108 w 268"/>
                <a:gd name="T49" fmla="*/ 181 h 358"/>
                <a:gd name="T50" fmla="*/ 120 w 268"/>
                <a:gd name="T51" fmla="*/ 157 h 358"/>
                <a:gd name="T52" fmla="*/ 127 w 268"/>
                <a:gd name="T53" fmla="*/ 145 h 358"/>
                <a:gd name="T54" fmla="*/ 130 w 268"/>
                <a:gd name="T55" fmla="*/ 139 h 358"/>
                <a:gd name="T56" fmla="*/ 133 w 268"/>
                <a:gd name="T57" fmla="*/ 133 h 358"/>
                <a:gd name="T58" fmla="*/ 162 w 268"/>
                <a:gd name="T59" fmla="*/ 91 h 358"/>
                <a:gd name="T60" fmla="*/ 192 w 268"/>
                <a:gd name="T61" fmla="*/ 57 h 358"/>
                <a:gd name="T62" fmla="*/ 220 w 268"/>
                <a:gd name="T63" fmla="*/ 31 h 358"/>
                <a:gd name="T64" fmla="*/ 245 w 268"/>
                <a:gd name="T65" fmla="*/ 14 h 358"/>
                <a:gd name="T66" fmla="*/ 262 w 268"/>
                <a:gd name="T67" fmla="*/ 5 h 358"/>
                <a:gd name="T68" fmla="*/ 266 w 268"/>
                <a:gd name="T69" fmla="*/ 3 h 358"/>
                <a:gd name="T70" fmla="*/ 268 w 268"/>
                <a:gd name="T71" fmla="*/ 3 h 358"/>
                <a:gd name="T72" fmla="*/ 267 w 268"/>
                <a:gd name="T73" fmla="*/ 1 h 358"/>
                <a:gd name="T74" fmla="*/ 262 w 268"/>
                <a:gd name="T7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358">
                  <a:moveTo>
                    <a:pt x="262" y="0"/>
                  </a:moveTo>
                  <a:cubicBezTo>
                    <a:pt x="257" y="1"/>
                    <a:pt x="250" y="3"/>
                    <a:pt x="241" y="7"/>
                  </a:cubicBezTo>
                  <a:cubicBezTo>
                    <a:pt x="233" y="11"/>
                    <a:pt x="224" y="15"/>
                    <a:pt x="214" y="22"/>
                  </a:cubicBezTo>
                  <a:cubicBezTo>
                    <a:pt x="204" y="28"/>
                    <a:pt x="193" y="36"/>
                    <a:pt x="181" y="45"/>
                  </a:cubicBezTo>
                  <a:cubicBezTo>
                    <a:pt x="170" y="55"/>
                    <a:pt x="158" y="66"/>
                    <a:pt x="146" y="78"/>
                  </a:cubicBezTo>
                  <a:cubicBezTo>
                    <a:pt x="140" y="84"/>
                    <a:pt x="134" y="90"/>
                    <a:pt x="129" y="97"/>
                  </a:cubicBezTo>
                  <a:cubicBezTo>
                    <a:pt x="126" y="101"/>
                    <a:pt x="123" y="104"/>
                    <a:pt x="120" y="108"/>
                  </a:cubicBezTo>
                  <a:cubicBezTo>
                    <a:pt x="118" y="111"/>
                    <a:pt x="115" y="115"/>
                    <a:pt x="112" y="119"/>
                  </a:cubicBezTo>
                  <a:cubicBezTo>
                    <a:pt x="111" y="121"/>
                    <a:pt x="109" y="123"/>
                    <a:pt x="108" y="124"/>
                  </a:cubicBezTo>
                  <a:cubicBezTo>
                    <a:pt x="107" y="126"/>
                    <a:pt x="105" y="128"/>
                    <a:pt x="104" y="130"/>
                  </a:cubicBezTo>
                  <a:cubicBezTo>
                    <a:pt x="101" y="134"/>
                    <a:pt x="98" y="138"/>
                    <a:pt x="96" y="142"/>
                  </a:cubicBezTo>
                  <a:cubicBezTo>
                    <a:pt x="91" y="150"/>
                    <a:pt x="85" y="158"/>
                    <a:pt x="80" y="166"/>
                  </a:cubicBezTo>
                  <a:cubicBezTo>
                    <a:pt x="71" y="183"/>
                    <a:pt x="61" y="200"/>
                    <a:pt x="53" y="218"/>
                  </a:cubicBezTo>
                  <a:cubicBezTo>
                    <a:pt x="49" y="227"/>
                    <a:pt x="44" y="236"/>
                    <a:pt x="40" y="245"/>
                  </a:cubicBezTo>
                  <a:cubicBezTo>
                    <a:pt x="36" y="254"/>
                    <a:pt x="32" y="263"/>
                    <a:pt x="28" y="272"/>
                  </a:cubicBezTo>
                  <a:cubicBezTo>
                    <a:pt x="27" y="276"/>
                    <a:pt x="25" y="281"/>
                    <a:pt x="23" y="285"/>
                  </a:cubicBezTo>
                  <a:cubicBezTo>
                    <a:pt x="21" y="289"/>
                    <a:pt x="19" y="294"/>
                    <a:pt x="18" y="298"/>
                  </a:cubicBezTo>
                  <a:cubicBezTo>
                    <a:pt x="14" y="307"/>
                    <a:pt x="11" y="316"/>
                    <a:pt x="8" y="325"/>
                  </a:cubicBezTo>
                  <a:cubicBezTo>
                    <a:pt x="5" y="336"/>
                    <a:pt x="2" y="347"/>
                    <a:pt x="0" y="358"/>
                  </a:cubicBezTo>
                  <a:cubicBezTo>
                    <a:pt x="47" y="358"/>
                    <a:pt x="47" y="358"/>
                    <a:pt x="47" y="358"/>
                  </a:cubicBezTo>
                  <a:cubicBezTo>
                    <a:pt x="49" y="351"/>
                    <a:pt x="51" y="345"/>
                    <a:pt x="52" y="338"/>
                  </a:cubicBezTo>
                  <a:cubicBezTo>
                    <a:pt x="57" y="321"/>
                    <a:pt x="62" y="303"/>
                    <a:pt x="67" y="286"/>
                  </a:cubicBezTo>
                  <a:cubicBezTo>
                    <a:pt x="70" y="277"/>
                    <a:pt x="73" y="268"/>
                    <a:pt x="75" y="259"/>
                  </a:cubicBezTo>
                  <a:cubicBezTo>
                    <a:pt x="78" y="250"/>
                    <a:pt x="82" y="241"/>
                    <a:pt x="85" y="232"/>
                  </a:cubicBezTo>
                  <a:cubicBezTo>
                    <a:pt x="92" y="215"/>
                    <a:pt x="100" y="198"/>
                    <a:pt x="108" y="181"/>
                  </a:cubicBezTo>
                  <a:cubicBezTo>
                    <a:pt x="112" y="173"/>
                    <a:pt x="116" y="165"/>
                    <a:pt x="120" y="157"/>
                  </a:cubicBezTo>
                  <a:cubicBezTo>
                    <a:pt x="122" y="153"/>
                    <a:pt x="125" y="149"/>
                    <a:pt x="127" y="145"/>
                  </a:cubicBezTo>
                  <a:cubicBezTo>
                    <a:pt x="128" y="143"/>
                    <a:pt x="129" y="141"/>
                    <a:pt x="130" y="139"/>
                  </a:cubicBezTo>
                  <a:cubicBezTo>
                    <a:pt x="131" y="137"/>
                    <a:pt x="132" y="135"/>
                    <a:pt x="133" y="133"/>
                  </a:cubicBezTo>
                  <a:cubicBezTo>
                    <a:pt x="142" y="118"/>
                    <a:pt x="152" y="104"/>
                    <a:pt x="162" y="91"/>
                  </a:cubicBezTo>
                  <a:cubicBezTo>
                    <a:pt x="172" y="79"/>
                    <a:pt x="182" y="67"/>
                    <a:pt x="192" y="57"/>
                  </a:cubicBezTo>
                  <a:cubicBezTo>
                    <a:pt x="202" y="47"/>
                    <a:pt x="211" y="38"/>
                    <a:pt x="220" y="31"/>
                  </a:cubicBezTo>
                  <a:cubicBezTo>
                    <a:pt x="229" y="24"/>
                    <a:pt x="238" y="18"/>
                    <a:pt x="245" y="14"/>
                  </a:cubicBezTo>
                  <a:cubicBezTo>
                    <a:pt x="252" y="10"/>
                    <a:pt x="258" y="7"/>
                    <a:pt x="262" y="5"/>
                  </a:cubicBezTo>
                  <a:cubicBezTo>
                    <a:pt x="264" y="4"/>
                    <a:pt x="265" y="4"/>
                    <a:pt x="266" y="3"/>
                  </a:cubicBezTo>
                  <a:cubicBezTo>
                    <a:pt x="267" y="3"/>
                    <a:pt x="268" y="3"/>
                    <a:pt x="268" y="3"/>
                  </a:cubicBezTo>
                  <a:cubicBezTo>
                    <a:pt x="267" y="1"/>
                    <a:pt x="267" y="1"/>
                    <a:pt x="267" y="1"/>
                  </a:cubicBezTo>
                  <a:cubicBezTo>
                    <a:pt x="265" y="0"/>
                    <a:pt x="264" y="0"/>
                    <a:pt x="262"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9" name="Freeform 70"/>
            <p:cNvSpPr/>
            <p:nvPr/>
          </p:nvSpPr>
          <p:spPr bwMode="auto">
            <a:xfrm>
              <a:off x="3534802" y="2953037"/>
              <a:ext cx="573088" cy="752476"/>
            </a:xfrm>
            <a:custGeom>
              <a:avLst/>
              <a:gdLst>
                <a:gd name="T0" fmla="*/ 276 w 288"/>
                <a:gd name="T1" fmla="*/ 0 h 378"/>
                <a:gd name="T2" fmla="*/ 261 w 288"/>
                <a:gd name="T3" fmla="*/ 6 h 378"/>
                <a:gd name="T4" fmla="*/ 232 w 288"/>
                <a:gd name="T5" fmla="*/ 21 h 378"/>
                <a:gd name="T6" fmla="*/ 198 w 288"/>
                <a:gd name="T7" fmla="*/ 46 h 378"/>
                <a:gd name="T8" fmla="*/ 161 w 288"/>
                <a:gd name="T9" fmla="*/ 81 h 378"/>
                <a:gd name="T10" fmla="*/ 152 w 288"/>
                <a:gd name="T11" fmla="*/ 91 h 378"/>
                <a:gd name="T12" fmla="*/ 143 w 288"/>
                <a:gd name="T13" fmla="*/ 101 h 378"/>
                <a:gd name="T14" fmla="*/ 125 w 288"/>
                <a:gd name="T15" fmla="*/ 123 h 378"/>
                <a:gd name="T16" fmla="*/ 108 w 288"/>
                <a:gd name="T17" fmla="*/ 147 h 378"/>
                <a:gd name="T18" fmla="*/ 92 w 288"/>
                <a:gd name="T19" fmla="*/ 173 h 378"/>
                <a:gd name="T20" fmla="*/ 84 w 288"/>
                <a:gd name="T21" fmla="*/ 186 h 378"/>
                <a:gd name="T22" fmla="*/ 76 w 288"/>
                <a:gd name="T23" fmla="*/ 199 h 378"/>
                <a:gd name="T24" fmla="*/ 69 w 288"/>
                <a:gd name="T25" fmla="*/ 213 h 378"/>
                <a:gd name="T26" fmla="*/ 62 w 288"/>
                <a:gd name="T27" fmla="*/ 226 h 378"/>
                <a:gd name="T28" fmla="*/ 55 w 288"/>
                <a:gd name="T29" fmla="*/ 240 h 378"/>
                <a:gd name="T30" fmla="*/ 48 w 288"/>
                <a:gd name="T31" fmla="*/ 254 h 378"/>
                <a:gd name="T32" fmla="*/ 41 w 288"/>
                <a:gd name="T33" fmla="*/ 268 h 378"/>
                <a:gd name="T34" fmla="*/ 35 w 288"/>
                <a:gd name="T35" fmla="*/ 282 h 378"/>
                <a:gd name="T36" fmla="*/ 12 w 288"/>
                <a:gd name="T37" fmla="*/ 337 h 378"/>
                <a:gd name="T38" fmla="*/ 3 w 288"/>
                <a:gd name="T39" fmla="*/ 364 h 378"/>
                <a:gd name="T40" fmla="*/ 0 w 288"/>
                <a:gd name="T41" fmla="*/ 378 h 378"/>
                <a:gd name="T42" fmla="*/ 46 w 288"/>
                <a:gd name="T43" fmla="*/ 378 h 378"/>
                <a:gd name="T44" fmla="*/ 46 w 288"/>
                <a:gd name="T45" fmla="*/ 377 h 378"/>
                <a:gd name="T46" fmla="*/ 55 w 288"/>
                <a:gd name="T47" fmla="*/ 351 h 378"/>
                <a:gd name="T48" fmla="*/ 64 w 288"/>
                <a:gd name="T49" fmla="*/ 325 h 378"/>
                <a:gd name="T50" fmla="*/ 73 w 288"/>
                <a:gd name="T51" fmla="*/ 297 h 378"/>
                <a:gd name="T52" fmla="*/ 78 w 288"/>
                <a:gd name="T53" fmla="*/ 283 h 378"/>
                <a:gd name="T54" fmla="*/ 83 w 288"/>
                <a:gd name="T55" fmla="*/ 269 h 378"/>
                <a:gd name="T56" fmla="*/ 88 w 288"/>
                <a:gd name="T57" fmla="*/ 255 h 378"/>
                <a:gd name="T58" fmla="*/ 94 w 288"/>
                <a:gd name="T59" fmla="*/ 241 h 378"/>
                <a:gd name="T60" fmla="*/ 99 w 288"/>
                <a:gd name="T61" fmla="*/ 228 h 378"/>
                <a:gd name="T62" fmla="*/ 106 w 288"/>
                <a:gd name="T63" fmla="*/ 214 h 378"/>
                <a:gd name="T64" fmla="*/ 112 w 288"/>
                <a:gd name="T65" fmla="*/ 201 h 378"/>
                <a:gd name="T66" fmla="*/ 119 w 288"/>
                <a:gd name="T67" fmla="*/ 188 h 378"/>
                <a:gd name="T68" fmla="*/ 147 w 288"/>
                <a:gd name="T69" fmla="*/ 138 h 378"/>
                <a:gd name="T70" fmla="*/ 177 w 288"/>
                <a:gd name="T71" fmla="*/ 94 h 378"/>
                <a:gd name="T72" fmla="*/ 208 w 288"/>
                <a:gd name="T73" fmla="*/ 58 h 378"/>
                <a:gd name="T74" fmla="*/ 238 w 288"/>
                <a:gd name="T75" fmla="*/ 31 h 378"/>
                <a:gd name="T76" fmla="*/ 264 w 288"/>
                <a:gd name="T77" fmla="*/ 13 h 378"/>
                <a:gd name="T78" fmla="*/ 282 w 288"/>
                <a:gd name="T79" fmla="*/ 4 h 378"/>
                <a:gd name="T80" fmla="*/ 287 w 288"/>
                <a:gd name="T81" fmla="*/ 2 h 378"/>
                <a:gd name="T82" fmla="*/ 288 w 288"/>
                <a:gd name="T83" fmla="*/ 1 h 378"/>
                <a:gd name="T84" fmla="*/ 276 w 288"/>
                <a:gd name="T85"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378">
                  <a:moveTo>
                    <a:pt x="276" y="0"/>
                  </a:moveTo>
                  <a:cubicBezTo>
                    <a:pt x="272" y="1"/>
                    <a:pt x="267" y="3"/>
                    <a:pt x="261" y="6"/>
                  </a:cubicBezTo>
                  <a:cubicBezTo>
                    <a:pt x="252" y="10"/>
                    <a:pt x="243" y="15"/>
                    <a:pt x="232" y="21"/>
                  </a:cubicBezTo>
                  <a:cubicBezTo>
                    <a:pt x="221" y="28"/>
                    <a:pt x="210" y="36"/>
                    <a:pt x="198" y="46"/>
                  </a:cubicBezTo>
                  <a:cubicBezTo>
                    <a:pt x="186" y="56"/>
                    <a:pt x="174" y="68"/>
                    <a:pt x="161" y="81"/>
                  </a:cubicBezTo>
                  <a:cubicBezTo>
                    <a:pt x="158" y="84"/>
                    <a:pt x="155" y="87"/>
                    <a:pt x="152" y="91"/>
                  </a:cubicBezTo>
                  <a:cubicBezTo>
                    <a:pt x="149" y="94"/>
                    <a:pt x="146" y="98"/>
                    <a:pt x="143" y="101"/>
                  </a:cubicBezTo>
                  <a:cubicBezTo>
                    <a:pt x="137" y="108"/>
                    <a:pt x="131" y="116"/>
                    <a:pt x="125" y="123"/>
                  </a:cubicBezTo>
                  <a:cubicBezTo>
                    <a:pt x="120" y="131"/>
                    <a:pt x="114" y="139"/>
                    <a:pt x="108" y="147"/>
                  </a:cubicBezTo>
                  <a:cubicBezTo>
                    <a:pt x="103" y="156"/>
                    <a:pt x="97" y="164"/>
                    <a:pt x="92" y="173"/>
                  </a:cubicBezTo>
                  <a:cubicBezTo>
                    <a:pt x="89" y="177"/>
                    <a:pt x="87" y="181"/>
                    <a:pt x="84" y="186"/>
                  </a:cubicBezTo>
                  <a:cubicBezTo>
                    <a:pt x="81" y="190"/>
                    <a:pt x="79" y="195"/>
                    <a:pt x="76" y="199"/>
                  </a:cubicBezTo>
                  <a:cubicBezTo>
                    <a:pt x="74" y="204"/>
                    <a:pt x="71" y="208"/>
                    <a:pt x="69" y="213"/>
                  </a:cubicBezTo>
                  <a:cubicBezTo>
                    <a:pt x="62" y="226"/>
                    <a:pt x="62" y="226"/>
                    <a:pt x="62" y="226"/>
                  </a:cubicBezTo>
                  <a:cubicBezTo>
                    <a:pt x="55" y="240"/>
                    <a:pt x="55" y="240"/>
                    <a:pt x="55" y="240"/>
                  </a:cubicBezTo>
                  <a:cubicBezTo>
                    <a:pt x="52" y="245"/>
                    <a:pt x="50" y="249"/>
                    <a:pt x="48" y="254"/>
                  </a:cubicBezTo>
                  <a:cubicBezTo>
                    <a:pt x="46" y="259"/>
                    <a:pt x="43" y="263"/>
                    <a:pt x="41" y="268"/>
                  </a:cubicBezTo>
                  <a:cubicBezTo>
                    <a:pt x="39" y="272"/>
                    <a:pt x="37" y="277"/>
                    <a:pt x="35" y="282"/>
                  </a:cubicBezTo>
                  <a:cubicBezTo>
                    <a:pt x="26" y="300"/>
                    <a:pt x="18" y="319"/>
                    <a:pt x="12" y="337"/>
                  </a:cubicBezTo>
                  <a:cubicBezTo>
                    <a:pt x="9" y="346"/>
                    <a:pt x="6" y="355"/>
                    <a:pt x="3" y="364"/>
                  </a:cubicBezTo>
                  <a:cubicBezTo>
                    <a:pt x="2" y="368"/>
                    <a:pt x="1" y="373"/>
                    <a:pt x="0" y="378"/>
                  </a:cubicBezTo>
                  <a:cubicBezTo>
                    <a:pt x="46" y="378"/>
                    <a:pt x="46" y="378"/>
                    <a:pt x="46" y="378"/>
                  </a:cubicBezTo>
                  <a:cubicBezTo>
                    <a:pt x="46" y="378"/>
                    <a:pt x="46" y="378"/>
                    <a:pt x="46" y="377"/>
                  </a:cubicBezTo>
                  <a:cubicBezTo>
                    <a:pt x="49" y="369"/>
                    <a:pt x="52" y="360"/>
                    <a:pt x="55" y="351"/>
                  </a:cubicBezTo>
                  <a:cubicBezTo>
                    <a:pt x="58" y="343"/>
                    <a:pt x="61" y="334"/>
                    <a:pt x="64" y="325"/>
                  </a:cubicBezTo>
                  <a:cubicBezTo>
                    <a:pt x="67" y="315"/>
                    <a:pt x="70" y="306"/>
                    <a:pt x="73" y="297"/>
                  </a:cubicBezTo>
                  <a:cubicBezTo>
                    <a:pt x="74" y="292"/>
                    <a:pt x="76" y="288"/>
                    <a:pt x="78" y="283"/>
                  </a:cubicBezTo>
                  <a:cubicBezTo>
                    <a:pt x="79" y="278"/>
                    <a:pt x="81" y="274"/>
                    <a:pt x="83" y="269"/>
                  </a:cubicBezTo>
                  <a:cubicBezTo>
                    <a:pt x="84" y="264"/>
                    <a:pt x="86" y="260"/>
                    <a:pt x="88" y="255"/>
                  </a:cubicBezTo>
                  <a:cubicBezTo>
                    <a:pt x="94" y="241"/>
                    <a:pt x="94" y="241"/>
                    <a:pt x="94" y="241"/>
                  </a:cubicBezTo>
                  <a:cubicBezTo>
                    <a:pt x="99" y="228"/>
                    <a:pt x="99" y="228"/>
                    <a:pt x="99" y="228"/>
                  </a:cubicBezTo>
                  <a:cubicBezTo>
                    <a:pt x="102" y="223"/>
                    <a:pt x="104" y="219"/>
                    <a:pt x="106" y="214"/>
                  </a:cubicBezTo>
                  <a:cubicBezTo>
                    <a:pt x="108" y="210"/>
                    <a:pt x="110" y="205"/>
                    <a:pt x="112" y="201"/>
                  </a:cubicBezTo>
                  <a:cubicBezTo>
                    <a:pt x="114" y="197"/>
                    <a:pt x="116" y="192"/>
                    <a:pt x="119" y="188"/>
                  </a:cubicBezTo>
                  <a:cubicBezTo>
                    <a:pt x="128" y="171"/>
                    <a:pt x="137" y="154"/>
                    <a:pt x="147" y="138"/>
                  </a:cubicBezTo>
                  <a:cubicBezTo>
                    <a:pt x="157" y="122"/>
                    <a:pt x="167" y="108"/>
                    <a:pt x="177" y="94"/>
                  </a:cubicBezTo>
                  <a:cubicBezTo>
                    <a:pt x="188" y="81"/>
                    <a:pt x="198" y="68"/>
                    <a:pt x="208" y="58"/>
                  </a:cubicBezTo>
                  <a:cubicBezTo>
                    <a:pt x="219" y="47"/>
                    <a:pt x="229" y="38"/>
                    <a:pt x="238" y="31"/>
                  </a:cubicBezTo>
                  <a:cubicBezTo>
                    <a:pt x="248" y="23"/>
                    <a:pt x="257" y="17"/>
                    <a:pt x="264" y="13"/>
                  </a:cubicBezTo>
                  <a:cubicBezTo>
                    <a:pt x="272" y="8"/>
                    <a:pt x="278" y="5"/>
                    <a:pt x="282" y="4"/>
                  </a:cubicBezTo>
                  <a:cubicBezTo>
                    <a:pt x="284" y="3"/>
                    <a:pt x="286" y="2"/>
                    <a:pt x="287" y="2"/>
                  </a:cubicBezTo>
                  <a:cubicBezTo>
                    <a:pt x="287" y="2"/>
                    <a:pt x="287" y="2"/>
                    <a:pt x="288" y="1"/>
                  </a:cubicBezTo>
                  <a:cubicBezTo>
                    <a:pt x="284" y="1"/>
                    <a:pt x="280" y="0"/>
                    <a:pt x="27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80" name="Freeform 71"/>
            <p:cNvSpPr/>
            <p:nvPr/>
          </p:nvSpPr>
          <p:spPr bwMode="auto">
            <a:xfrm>
              <a:off x="3268102" y="2935574"/>
              <a:ext cx="619125" cy="769939"/>
            </a:xfrm>
            <a:custGeom>
              <a:avLst/>
              <a:gdLst>
                <a:gd name="T0" fmla="*/ 298 w 311"/>
                <a:gd name="T1" fmla="*/ 0 h 387"/>
                <a:gd name="T2" fmla="*/ 294 w 311"/>
                <a:gd name="T3" fmla="*/ 2 h 387"/>
                <a:gd name="T4" fmla="*/ 267 w 311"/>
                <a:gd name="T5" fmla="*/ 19 h 387"/>
                <a:gd name="T6" fmla="*/ 233 w 311"/>
                <a:gd name="T7" fmla="*/ 43 h 387"/>
                <a:gd name="T8" fmla="*/ 195 w 311"/>
                <a:gd name="T9" fmla="*/ 76 h 387"/>
                <a:gd name="T10" fmla="*/ 175 w 311"/>
                <a:gd name="T11" fmla="*/ 95 h 387"/>
                <a:gd name="T12" fmla="*/ 166 w 311"/>
                <a:gd name="T13" fmla="*/ 105 h 387"/>
                <a:gd name="T14" fmla="*/ 156 w 311"/>
                <a:gd name="T15" fmla="*/ 116 h 387"/>
                <a:gd name="T16" fmla="*/ 137 w 311"/>
                <a:gd name="T17" fmla="*/ 138 h 387"/>
                <a:gd name="T18" fmla="*/ 118 w 311"/>
                <a:gd name="T19" fmla="*/ 162 h 387"/>
                <a:gd name="T20" fmla="*/ 100 w 311"/>
                <a:gd name="T21" fmla="*/ 187 h 387"/>
                <a:gd name="T22" fmla="*/ 92 w 311"/>
                <a:gd name="T23" fmla="*/ 200 h 387"/>
                <a:gd name="T24" fmla="*/ 83 w 311"/>
                <a:gd name="T25" fmla="*/ 213 h 387"/>
                <a:gd name="T26" fmla="*/ 75 w 311"/>
                <a:gd name="T27" fmla="*/ 226 h 387"/>
                <a:gd name="T28" fmla="*/ 67 w 311"/>
                <a:gd name="T29" fmla="*/ 239 h 387"/>
                <a:gd name="T30" fmla="*/ 51 w 311"/>
                <a:gd name="T31" fmla="*/ 265 h 387"/>
                <a:gd name="T32" fmla="*/ 37 w 311"/>
                <a:gd name="T33" fmla="*/ 292 h 387"/>
                <a:gd name="T34" fmla="*/ 30 w 311"/>
                <a:gd name="T35" fmla="*/ 305 h 387"/>
                <a:gd name="T36" fmla="*/ 24 w 311"/>
                <a:gd name="T37" fmla="*/ 319 h 387"/>
                <a:gd name="T38" fmla="*/ 5 w 311"/>
                <a:gd name="T39" fmla="*/ 371 h 387"/>
                <a:gd name="T40" fmla="*/ 0 w 311"/>
                <a:gd name="T41" fmla="*/ 387 h 387"/>
                <a:gd name="T42" fmla="*/ 45 w 311"/>
                <a:gd name="T43" fmla="*/ 387 h 387"/>
                <a:gd name="T44" fmla="*/ 45 w 311"/>
                <a:gd name="T45" fmla="*/ 386 h 387"/>
                <a:gd name="T46" fmla="*/ 66 w 311"/>
                <a:gd name="T47" fmla="*/ 337 h 387"/>
                <a:gd name="T48" fmla="*/ 72 w 311"/>
                <a:gd name="T49" fmla="*/ 324 h 387"/>
                <a:gd name="T50" fmla="*/ 77 w 311"/>
                <a:gd name="T51" fmla="*/ 311 h 387"/>
                <a:gd name="T52" fmla="*/ 83 w 311"/>
                <a:gd name="T53" fmla="*/ 297 h 387"/>
                <a:gd name="T54" fmla="*/ 88 w 311"/>
                <a:gd name="T55" fmla="*/ 284 h 387"/>
                <a:gd name="T56" fmla="*/ 94 w 311"/>
                <a:gd name="T57" fmla="*/ 270 h 387"/>
                <a:gd name="T58" fmla="*/ 100 w 311"/>
                <a:gd name="T59" fmla="*/ 257 h 387"/>
                <a:gd name="T60" fmla="*/ 107 w 311"/>
                <a:gd name="T61" fmla="*/ 244 h 387"/>
                <a:gd name="T62" fmla="*/ 114 w 311"/>
                <a:gd name="T63" fmla="*/ 230 h 387"/>
                <a:gd name="T64" fmla="*/ 121 w 311"/>
                <a:gd name="T65" fmla="*/ 217 h 387"/>
                <a:gd name="T66" fmla="*/ 128 w 311"/>
                <a:gd name="T67" fmla="*/ 205 h 387"/>
                <a:gd name="T68" fmla="*/ 144 w 311"/>
                <a:gd name="T69" fmla="*/ 179 h 387"/>
                <a:gd name="T70" fmla="*/ 160 w 311"/>
                <a:gd name="T71" fmla="*/ 155 h 387"/>
                <a:gd name="T72" fmla="*/ 176 w 311"/>
                <a:gd name="T73" fmla="*/ 132 h 387"/>
                <a:gd name="T74" fmla="*/ 210 w 311"/>
                <a:gd name="T75" fmla="*/ 90 h 387"/>
                <a:gd name="T76" fmla="*/ 243 w 311"/>
                <a:gd name="T77" fmla="*/ 55 h 387"/>
                <a:gd name="T78" fmla="*/ 273 w 311"/>
                <a:gd name="T79" fmla="*/ 28 h 387"/>
                <a:gd name="T80" fmla="*/ 298 w 311"/>
                <a:gd name="T81" fmla="*/ 9 h 387"/>
                <a:gd name="T82" fmla="*/ 311 w 311"/>
                <a:gd name="T83" fmla="*/ 1 h 387"/>
                <a:gd name="T84" fmla="*/ 298 w 311"/>
                <a:gd name="T85"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1" h="387">
                  <a:moveTo>
                    <a:pt x="298" y="0"/>
                  </a:moveTo>
                  <a:cubicBezTo>
                    <a:pt x="297" y="1"/>
                    <a:pt x="296" y="1"/>
                    <a:pt x="294" y="2"/>
                  </a:cubicBezTo>
                  <a:cubicBezTo>
                    <a:pt x="286" y="6"/>
                    <a:pt x="277" y="12"/>
                    <a:pt x="267" y="19"/>
                  </a:cubicBezTo>
                  <a:cubicBezTo>
                    <a:pt x="256" y="26"/>
                    <a:pt x="245" y="34"/>
                    <a:pt x="233" y="43"/>
                  </a:cubicBezTo>
                  <a:cubicBezTo>
                    <a:pt x="220" y="53"/>
                    <a:pt x="208" y="64"/>
                    <a:pt x="195" y="76"/>
                  </a:cubicBezTo>
                  <a:cubicBezTo>
                    <a:pt x="188" y="82"/>
                    <a:pt x="182" y="88"/>
                    <a:pt x="175" y="95"/>
                  </a:cubicBezTo>
                  <a:cubicBezTo>
                    <a:pt x="172" y="98"/>
                    <a:pt x="169" y="102"/>
                    <a:pt x="166" y="105"/>
                  </a:cubicBezTo>
                  <a:cubicBezTo>
                    <a:pt x="162" y="109"/>
                    <a:pt x="159" y="112"/>
                    <a:pt x="156" y="116"/>
                  </a:cubicBezTo>
                  <a:cubicBezTo>
                    <a:pt x="149" y="123"/>
                    <a:pt x="143" y="130"/>
                    <a:pt x="137" y="138"/>
                  </a:cubicBezTo>
                  <a:cubicBezTo>
                    <a:pt x="131" y="146"/>
                    <a:pt x="124" y="154"/>
                    <a:pt x="118" y="162"/>
                  </a:cubicBezTo>
                  <a:cubicBezTo>
                    <a:pt x="112" y="170"/>
                    <a:pt x="106" y="178"/>
                    <a:pt x="100" y="187"/>
                  </a:cubicBezTo>
                  <a:cubicBezTo>
                    <a:pt x="98" y="191"/>
                    <a:pt x="95" y="195"/>
                    <a:pt x="92" y="200"/>
                  </a:cubicBezTo>
                  <a:cubicBezTo>
                    <a:pt x="89" y="204"/>
                    <a:pt x="86" y="208"/>
                    <a:pt x="83" y="213"/>
                  </a:cubicBezTo>
                  <a:cubicBezTo>
                    <a:pt x="75" y="226"/>
                    <a:pt x="75" y="226"/>
                    <a:pt x="75" y="226"/>
                  </a:cubicBezTo>
                  <a:cubicBezTo>
                    <a:pt x="72" y="230"/>
                    <a:pt x="70" y="234"/>
                    <a:pt x="67" y="239"/>
                  </a:cubicBezTo>
                  <a:cubicBezTo>
                    <a:pt x="62" y="248"/>
                    <a:pt x="56" y="256"/>
                    <a:pt x="51" y="265"/>
                  </a:cubicBezTo>
                  <a:cubicBezTo>
                    <a:pt x="46" y="274"/>
                    <a:pt x="41" y="283"/>
                    <a:pt x="37" y="292"/>
                  </a:cubicBezTo>
                  <a:cubicBezTo>
                    <a:pt x="35" y="296"/>
                    <a:pt x="32" y="301"/>
                    <a:pt x="30" y="305"/>
                  </a:cubicBezTo>
                  <a:cubicBezTo>
                    <a:pt x="28" y="310"/>
                    <a:pt x="26" y="314"/>
                    <a:pt x="24" y="319"/>
                  </a:cubicBezTo>
                  <a:cubicBezTo>
                    <a:pt x="16" y="336"/>
                    <a:pt x="10" y="354"/>
                    <a:pt x="5" y="371"/>
                  </a:cubicBezTo>
                  <a:cubicBezTo>
                    <a:pt x="3" y="376"/>
                    <a:pt x="2" y="382"/>
                    <a:pt x="0" y="387"/>
                  </a:cubicBezTo>
                  <a:cubicBezTo>
                    <a:pt x="45" y="387"/>
                    <a:pt x="45" y="387"/>
                    <a:pt x="45" y="387"/>
                  </a:cubicBezTo>
                  <a:cubicBezTo>
                    <a:pt x="45" y="386"/>
                    <a:pt x="45" y="386"/>
                    <a:pt x="45" y="386"/>
                  </a:cubicBezTo>
                  <a:cubicBezTo>
                    <a:pt x="52" y="370"/>
                    <a:pt x="59" y="354"/>
                    <a:pt x="66" y="337"/>
                  </a:cubicBezTo>
                  <a:cubicBezTo>
                    <a:pt x="68" y="332"/>
                    <a:pt x="70" y="328"/>
                    <a:pt x="72" y="324"/>
                  </a:cubicBezTo>
                  <a:cubicBezTo>
                    <a:pt x="74" y="319"/>
                    <a:pt x="75" y="315"/>
                    <a:pt x="77" y="311"/>
                  </a:cubicBezTo>
                  <a:cubicBezTo>
                    <a:pt x="79" y="306"/>
                    <a:pt x="81" y="302"/>
                    <a:pt x="83" y="297"/>
                  </a:cubicBezTo>
                  <a:cubicBezTo>
                    <a:pt x="84" y="293"/>
                    <a:pt x="86" y="288"/>
                    <a:pt x="88" y="284"/>
                  </a:cubicBezTo>
                  <a:cubicBezTo>
                    <a:pt x="90" y="279"/>
                    <a:pt x="92" y="275"/>
                    <a:pt x="94" y="270"/>
                  </a:cubicBezTo>
                  <a:cubicBezTo>
                    <a:pt x="96" y="266"/>
                    <a:pt x="98" y="261"/>
                    <a:pt x="100" y="257"/>
                  </a:cubicBezTo>
                  <a:cubicBezTo>
                    <a:pt x="102" y="252"/>
                    <a:pt x="105" y="248"/>
                    <a:pt x="107" y="244"/>
                  </a:cubicBezTo>
                  <a:cubicBezTo>
                    <a:pt x="114" y="230"/>
                    <a:pt x="114" y="230"/>
                    <a:pt x="114" y="230"/>
                  </a:cubicBezTo>
                  <a:cubicBezTo>
                    <a:pt x="116" y="226"/>
                    <a:pt x="118" y="222"/>
                    <a:pt x="121" y="217"/>
                  </a:cubicBezTo>
                  <a:cubicBezTo>
                    <a:pt x="123" y="213"/>
                    <a:pt x="126" y="209"/>
                    <a:pt x="128" y="205"/>
                  </a:cubicBezTo>
                  <a:cubicBezTo>
                    <a:pt x="133" y="196"/>
                    <a:pt x="138" y="188"/>
                    <a:pt x="144" y="179"/>
                  </a:cubicBezTo>
                  <a:cubicBezTo>
                    <a:pt x="149" y="171"/>
                    <a:pt x="154" y="163"/>
                    <a:pt x="160" y="155"/>
                  </a:cubicBezTo>
                  <a:cubicBezTo>
                    <a:pt x="165" y="147"/>
                    <a:pt x="170" y="139"/>
                    <a:pt x="176" y="132"/>
                  </a:cubicBezTo>
                  <a:cubicBezTo>
                    <a:pt x="187" y="117"/>
                    <a:pt x="199" y="103"/>
                    <a:pt x="210" y="90"/>
                  </a:cubicBezTo>
                  <a:cubicBezTo>
                    <a:pt x="221" y="77"/>
                    <a:pt x="232" y="66"/>
                    <a:pt x="243" y="55"/>
                  </a:cubicBezTo>
                  <a:cubicBezTo>
                    <a:pt x="254" y="45"/>
                    <a:pt x="264" y="36"/>
                    <a:pt x="273" y="28"/>
                  </a:cubicBezTo>
                  <a:cubicBezTo>
                    <a:pt x="283" y="20"/>
                    <a:pt x="291" y="14"/>
                    <a:pt x="298" y="9"/>
                  </a:cubicBezTo>
                  <a:cubicBezTo>
                    <a:pt x="303" y="5"/>
                    <a:pt x="307" y="3"/>
                    <a:pt x="311" y="1"/>
                  </a:cubicBezTo>
                  <a:cubicBezTo>
                    <a:pt x="306" y="0"/>
                    <a:pt x="302" y="0"/>
                    <a:pt x="298"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grpSp>
      <p:grpSp>
        <p:nvGrpSpPr>
          <p:cNvPr id="4" name="组合 3"/>
          <p:cNvGrpSpPr/>
          <p:nvPr/>
        </p:nvGrpSpPr>
        <p:grpSpPr>
          <a:xfrm>
            <a:off x="-483871" y="-795874"/>
            <a:ext cx="4884403" cy="2080299"/>
            <a:chOff x="-483871" y="-795874"/>
            <a:chExt cx="4884403" cy="2080299"/>
          </a:xfrm>
        </p:grpSpPr>
        <p:pic>
          <p:nvPicPr>
            <p:cNvPr id="76" name="图片 75"/>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 name="文本框 2"/>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研究背景</a:t>
              </a:r>
            </a:p>
          </p:txBody>
        </p:sp>
      </p:grpSp>
      <p:sp>
        <p:nvSpPr>
          <p:cNvPr id="5" name="文本框 4">
            <a:extLst>
              <a:ext uri="{FF2B5EF4-FFF2-40B4-BE49-F238E27FC236}">
                <a16:creationId xmlns:a16="http://schemas.microsoft.com/office/drawing/2014/main" id="{26671970-DB32-014C-87C4-2013C34407ED}"/>
              </a:ext>
            </a:extLst>
          </p:cNvPr>
          <p:cNvSpPr txBox="1"/>
          <p:nvPr/>
        </p:nvSpPr>
        <p:spPr>
          <a:xfrm>
            <a:off x="1189829" y="1562955"/>
            <a:ext cx="5288933" cy="4192879"/>
          </a:xfrm>
          <a:prstGeom prst="rect">
            <a:avLst/>
          </a:prstGeom>
          <a:noFill/>
        </p:spPr>
        <p:txBody>
          <a:bodyPr wrap="square" rtlCol="0">
            <a:spAutoFit/>
          </a:bodyPr>
          <a:lstStyle/>
          <a:p>
            <a:pPr indent="457200">
              <a:lnSpc>
                <a:spcPct val="150000"/>
              </a:lnSpc>
            </a:pPr>
            <a:r>
              <a:rPr lang="zh-CN" altLang="zh-CN" sz="2000" dirty="0"/>
              <a:t>我国已经成为世界水产养殖第一大国</a:t>
            </a:r>
            <a:r>
              <a:rPr lang="zh-CN" altLang="en-US" sz="2000" dirty="0"/>
              <a:t>，</a:t>
            </a:r>
            <a:r>
              <a:rPr lang="zh-CN" altLang="zh-CN" sz="2000" dirty="0"/>
              <a:t>水产养殖对我国居民健康具有重大意义，是我国国民经济中的重要一环，对我国经济健康发展具有重要影响。 </a:t>
            </a:r>
            <a:endParaRPr lang="en-US" altLang="zh-CN" sz="2000" dirty="0">
              <a:solidFill>
                <a:srgbClr val="FF0000"/>
              </a:solidFill>
              <a:latin typeface="Microsoft YaHei" panose="020B0503020204020204" pitchFamily="34" charset="-122"/>
              <a:ea typeface="Microsoft YaHei" panose="020B0503020204020204" pitchFamily="34" charset="-122"/>
            </a:endParaRPr>
          </a:p>
          <a:p>
            <a:pPr indent="457200">
              <a:lnSpc>
                <a:spcPct val="150000"/>
              </a:lnSpc>
            </a:pPr>
            <a:endParaRPr lang="en-US" altLang="zh-CN" sz="2000" dirty="0">
              <a:solidFill>
                <a:srgbClr val="FF0000"/>
              </a:solidFill>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solidFill>
                  <a:srgbClr val="FF0000"/>
                </a:solidFill>
                <a:latin typeface="Microsoft YaHei" panose="020B0503020204020204" pitchFamily="34" charset="-122"/>
                <a:ea typeface="Microsoft YaHei" panose="020B0503020204020204" pitchFamily="34" charset="-122"/>
              </a:rPr>
              <a:t>溶解氧</a:t>
            </a:r>
            <a:r>
              <a:rPr lang="en-US" altLang="zh-CN" sz="2000" dirty="0">
                <a:solidFill>
                  <a:srgbClr val="FF0000"/>
                </a:solidFill>
                <a:latin typeface="Microsoft YaHei" panose="020B0503020204020204" pitchFamily="34" charset="-122"/>
                <a:ea typeface="Microsoft YaHei" panose="020B0503020204020204" pitchFamily="34" charset="-122"/>
              </a:rPr>
              <a:t>(Dissolved oxygen</a:t>
            </a:r>
            <a:r>
              <a:rPr lang="zh-CN" altLang="zh-CN" sz="2000" dirty="0">
                <a:solidFill>
                  <a:srgbClr val="FF0000"/>
                </a:solidFill>
                <a:latin typeface="Microsoft YaHei" panose="020B0503020204020204" pitchFamily="34" charset="-122"/>
                <a:ea typeface="Microsoft YaHei" panose="020B0503020204020204" pitchFamily="34" charset="-122"/>
              </a:rPr>
              <a:t>，</a:t>
            </a:r>
            <a:r>
              <a:rPr lang="en-US" altLang="zh-CN" sz="2000" dirty="0">
                <a:solidFill>
                  <a:srgbClr val="FF0000"/>
                </a:solidFill>
                <a:latin typeface="Microsoft YaHei" panose="020B0503020204020204" pitchFamily="34" charset="-122"/>
                <a:ea typeface="Microsoft YaHei" panose="020B0503020204020204" pitchFamily="34" charset="-122"/>
              </a:rPr>
              <a:t>DO)</a:t>
            </a:r>
            <a:r>
              <a:rPr lang="zh-CN" altLang="zh-CN" sz="2000" dirty="0">
                <a:latin typeface="Microsoft YaHei" panose="020B0503020204020204" pitchFamily="34" charset="-122"/>
                <a:ea typeface="Microsoft YaHei" panose="020B0503020204020204" pitchFamily="34" charset="-122"/>
              </a:rPr>
              <a:t>在水体中的含量能够反映出水体的污染程度、生物的生长状况，是</a:t>
            </a:r>
            <a:r>
              <a:rPr lang="zh-CN" altLang="zh-CN" sz="2000" dirty="0">
                <a:solidFill>
                  <a:srgbClr val="0432FF"/>
                </a:solidFill>
                <a:latin typeface="Microsoft YaHei" panose="020B0503020204020204" pitchFamily="34" charset="-122"/>
                <a:ea typeface="Microsoft YaHei" panose="020B0503020204020204" pitchFamily="34" charset="-122"/>
              </a:rPr>
              <a:t>衡量水质优劣的重要指标</a:t>
            </a:r>
            <a:r>
              <a:rPr lang="zh-CN" altLang="zh-CN" sz="2000" dirty="0">
                <a:latin typeface="Microsoft YaHei" panose="020B0503020204020204" pitchFamily="34" charset="-122"/>
                <a:ea typeface="Microsoft YaHei" panose="020B0503020204020204" pitchFamily="34" charset="-122"/>
              </a:rPr>
              <a:t>之一</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en-US" altLang="zh-CN" sz="2000" dirty="0">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2C40C8A4-A722-454B-8D2F-4876C3FEBC6E}"/>
              </a:ext>
            </a:extLst>
          </p:cNvPr>
          <p:cNvSpPr txBox="1"/>
          <p:nvPr/>
        </p:nvSpPr>
        <p:spPr>
          <a:xfrm>
            <a:off x="503527" y="6100027"/>
            <a:ext cx="5570756" cy="1018292"/>
          </a:xfrm>
          <a:prstGeom prst="rect">
            <a:avLst/>
          </a:prstGeom>
          <a:noFill/>
        </p:spPr>
        <p:txBody>
          <a:bodyPr wrap="none" rtlCol="0">
            <a:spAutoFit/>
          </a:bodyPr>
          <a:lstStyle/>
          <a:p>
            <a:pPr>
              <a:lnSpc>
                <a:spcPct val="150000"/>
              </a:lnSpc>
            </a:pPr>
            <a:r>
              <a:rPr lang="zh-CN" altLang="en-US"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相关渔业水质标准也对渔业养殖用水的溶解氧在</a:t>
            </a:r>
            <a:r>
              <a:rPr lang="en-US" altLang="zh-CN" sz="1400" dirty="0">
                <a:latin typeface="SimSun" panose="02010600030101010101" pitchFamily="2" charset="-122"/>
                <a:ea typeface="SimSun" panose="02010600030101010101" pitchFamily="2" charset="-122"/>
              </a:rPr>
              <a:t> 24 h </a:t>
            </a:r>
            <a:r>
              <a:rPr lang="zh-CN" altLang="zh-CN" sz="1400" dirty="0">
                <a:latin typeface="SimSun" panose="02010600030101010101" pitchFamily="2" charset="-122"/>
                <a:ea typeface="SimSun" panose="02010600030101010101" pitchFamily="2" charset="-122"/>
              </a:rPr>
              <a:t>中，</a:t>
            </a:r>
            <a:r>
              <a:rPr lang="en-US" altLang="zh-CN" sz="1400" dirty="0">
                <a:latin typeface="SimSun" panose="02010600030101010101" pitchFamily="2" charset="-122"/>
                <a:ea typeface="SimSun" panose="02010600030101010101" pitchFamily="2" charset="-122"/>
              </a:rPr>
              <a:t>16 h </a:t>
            </a:r>
          </a:p>
          <a:p>
            <a:pPr>
              <a:lnSpc>
                <a:spcPct val="150000"/>
              </a:lnSpc>
            </a:pPr>
            <a:r>
              <a:rPr lang="zh-CN" altLang="zh-CN" sz="1400" dirty="0">
                <a:latin typeface="SimSun" panose="02010600030101010101" pitchFamily="2" charset="-122"/>
                <a:ea typeface="SimSun" panose="02010600030101010101" pitchFamily="2" charset="-122"/>
              </a:rPr>
              <a:t>以上水溶解氧含量必须大于</a:t>
            </a:r>
            <a:r>
              <a:rPr lang="en-US" altLang="zh-CN" sz="1400" dirty="0">
                <a:latin typeface="SimSun" panose="02010600030101010101" pitchFamily="2" charset="-122"/>
                <a:ea typeface="SimSun" panose="02010600030101010101" pitchFamily="2" charset="-122"/>
              </a:rPr>
              <a:t>5 mg/L</a:t>
            </a:r>
            <a:r>
              <a:rPr lang="zh-CN" altLang="zh-CN" sz="1400" dirty="0">
                <a:latin typeface="SimSun" panose="02010600030101010101" pitchFamily="2" charset="-122"/>
                <a:ea typeface="SimSun" panose="02010600030101010101" pitchFamily="2" charset="-122"/>
              </a:rPr>
              <a:t>，任何时候不得低于</a:t>
            </a:r>
            <a:r>
              <a:rPr lang="en-US" altLang="zh-CN" sz="1400" dirty="0">
                <a:latin typeface="SimSun" panose="02010600030101010101" pitchFamily="2" charset="-122"/>
                <a:ea typeface="SimSun" panose="02010600030101010101" pitchFamily="2" charset="-122"/>
              </a:rPr>
              <a:t>3 mg</a:t>
            </a:r>
            <a:r>
              <a:rPr lang="zh-CN" altLang="zh-CN" sz="1400" dirty="0">
                <a:latin typeface="SimSun" panose="02010600030101010101" pitchFamily="2" charset="-122"/>
                <a:ea typeface="SimSun" panose="02010600030101010101" pitchFamily="2" charset="-122"/>
              </a:rPr>
              <a:t>的规定。</a:t>
            </a:r>
            <a:endParaRPr kumimoji="1" lang="zh-CN" altLang="en-US" sz="1400" dirty="0">
              <a:latin typeface="SimSun" panose="02010600030101010101" pitchFamily="2" charset="-122"/>
              <a:ea typeface="SimSun" panose="02010600030101010101" pitchFamily="2" charset="-122"/>
            </a:endParaRPr>
          </a:p>
          <a:p>
            <a:pPr>
              <a:lnSpc>
                <a:spcPct val="150000"/>
              </a:lnSpc>
            </a:pPr>
            <a:endParaRPr kumimoji="1" lang="zh-CN" altLang="en-US" sz="14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3871" y="-795874"/>
            <a:ext cx="4884403" cy="2186711"/>
            <a:chOff x="-483871" y="-795874"/>
            <a:chExt cx="4884403" cy="2186711"/>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954107"/>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溶解氧分析预测</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设计与开发</a:t>
              </a:r>
            </a:p>
          </p:txBody>
        </p:sp>
      </p:grpSp>
      <p:sp>
        <p:nvSpPr>
          <p:cNvPr id="2" name="矩形 1">
            <a:extLst>
              <a:ext uri="{FF2B5EF4-FFF2-40B4-BE49-F238E27FC236}">
                <a16:creationId xmlns:a16="http://schemas.microsoft.com/office/drawing/2014/main" id="{C30E656E-C43F-F248-9FD3-48B8EBCBD4AC}"/>
              </a:ext>
            </a:extLst>
          </p:cNvPr>
          <p:cNvSpPr/>
          <p:nvPr/>
        </p:nvSpPr>
        <p:spPr>
          <a:xfrm>
            <a:off x="4204222" y="1664485"/>
            <a:ext cx="3081293" cy="400110"/>
          </a:xfrm>
          <a:prstGeom prst="rect">
            <a:avLst/>
          </a:prstGeom>
        </p:spPr>
        <p:txBody>
          <a:bodyPr wrap="none">
            <a:spAutoFit/>
          </a:bodyPr>
          <a:lstStyle/>
          <a:p>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系统开发环境及相关技术</a:t>
            </a:r>
            <a:r>
              <a:rPr lang="zh-CN" altLang="zh-CN" sz="2000" dirty="0">
                <a:latin typeface="Microsoft YaHei" panose="020B0503020204020204" pitchFamily="34" charset="-122"/>
                <a:ea typeface="Microsoft YaHei" panose="020B0503020204020204" pitchFamily="34" charset="-122"/>
              </a:rPr>
              <a:t> </a:t>
            </a:r>
            <a:endParaRPr lang="zh-CN" altLang="en-US" sz="2000" dirty="0">
              <a:latin typeface="Microsoft YaHei" panose="020B0503020204020204" pitchFamily="34" charset="-122"/>
              <a:ea typeface="Microsoft YaHei" panose="020B0503020204020204" pitchFamily="34" charset="-122"/>
            </a:endParaRPr>
          </a:p>
        </p:txBody>
      </p:sp>
      <p:graphicFrame>
        <p:nvGraphicFramePr>
          <p:cNvPr id="4" name="表格 3">
            <a:extLst>
              <a:ext uri="{FF2B5EF4-FFF2-40B4-BE49-F238E27FC236}">
                <a16:creationId xmlns:a16="http://schemas.microsoft.com/office/drawing/2014/main" id="{82F1E9A0-8050-C947-84FF-EA9C5A0C986C}"/>
              </a:ext>
            </a:extLst>
          </p:cNvPr>
          <p:cNvGraphicFramePr>
            <a:graphicFrameLocks noGrp="1"/>
          </p:cNvGraphicFramePr>
          <p:nvPr>
            <p:extLst>
              <p:ext uri="{D42A27DB-BD31-4B8C-83A1-F6EECF244321}">
                <p14:modId xmlns:p14="http://schemas.microsoft.com/office/powerpoint/2010/main" val="2817818353"/>
              </p:ext>
            </p:extLst>
          </p:nvPr>
        </p:nvGraphicFramePr>
        <p:xfrm>
          <a:off x="1844696" y="2334968"/>
          <a:ext cx="7800346" cy="4003749"/>
        </p:xfrm>
        <a:graphic>
          <a:graphicData uri="http://schemas.openxmlformats.org/drawingml/2006/table">
            <a:tbl>
              <a:tblPr firstRow="1" firstCol="1" bandRow="1">
                <a:tableStyleId>{C083E6E3-FA7D-4D7B-A595-EF9225AFEA82}</a:tableStyleId>
              </a:tblPr>
              <a:tblGrid>
                <a:gridCol w="3900173">
                  <a:extLst>
                    <a:ext uri="{9D8B030D-6E8A-4147-A177-3AD203B41FA5}">
                      <a16:colId xmlns:a16="http://schemas.microsoft.com/office/drawing/2014/main" val="2447984019"/>
                    </a:ext>
                  </a:extLst>
                </a:gridCol>
                <a:gridCol w="3900173">
                  <a:extLst>
                    <a:ext uri="{9D8B030D-6E8A-4147-A177-3AD203B41FA5}">
                      <a16:colId xmlns:a16="http://schemas.microsoft.com/office/drawing/2014/main" val="3767991102"/>
                    </a:ext>
                  </a:extLst>
                </a:gridCol>
              </a:tblGrid>
              <a:tr h="399889">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名称</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平台工具</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60106871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开发系统</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macOS Mojave 10.14.6</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10155636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处理器</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2.7 GHz Intel Core i5</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9098931"/>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内存</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8 GB 1867 MHz DDR3</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441020231"/>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客户端开发语言</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Java</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430847282"/>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服务器端开发语言</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a:effectLst/>
                          <a:latin typeface="Microsoft YaHei" panose="020B0503020204020204" pitchFamily="34" charset="-122"/>
                          <a:ea typeface="Microsoft YaHei" panose="020B0503020204020204" pitchFamily="34" charset="-122"/>
                        </a:rPr>
                        <a:t>Python3.</a:t>
                      </a:r>
                      <a:r>
                        <a:rPr lang="en-US" altLang="zh-CN" sz="1600" dirty="0">
                          <a:effectLst/>
                          <a:latin typeface="Microsoft YaHei" panose="020B0503020204020204" pitchFamily="34" charset="-122"/>
                          <a:ea typeface="Microsoft YaHei" panose="020B0503020204020204" pitchFamily="34" charset="-122"/>
                        </a:rPr>
                        <a:t>7</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44333397"/>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算法实现语言</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a:effectLst/>
                          <a:latin typeface="Microsoft YaHei" panose="020B0503020204020204" pitchFamily="34" charset="-122"/>
                          <a:ea typeface="Microsoft YaHei" panose="020B0503020204020204" pitchFamily="34" charset="-122"/>
                        </a:rPr>
                        <a:t>Python3.</a:t>
                      </a:r>
                      <a:r>
                        <a:rPr lang="en-US" altLang="zh-CN" sz="1600" dirty="0">
                          <a:effectLst/>
                          <a:latin typeface="Microsoft YaHei" panose="020B0503020204020204" pitchFamily="34" charset="-122"/>
                          <a:ea typeface="Microsoft YaHei" panose="020B0503020204020204" pitchFamily="34" charset="-122"/>
                        </a:rPr>
                        <a:t>7</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719160898"/>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客户端</a:t>
                      </a:r>
                      <a:r>
                        <a:rPr lang="zh-CN" altLang="en-US" sz="1600" dirty="0">
                          <a:effectLst/>
                          <a:latin typeface="Microsoft YaHei" panose="020B0503020204020204" pitchFamily="34" charset="-122"/>
                          <a:ea typeface="Microsoft YaHei" panose="020B0503020204020204" pitchFamily="34" charset="-122"/>
                        </a:rPr>
                        <a:t>开发工具</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Android Studio 3.5</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2739763590"/>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服务器端</a:t>
                      </a:r>
                      <a:r>
                        <a:rPr lang="zh-CN" altLang="en-US" sz="1600" dirty="0">
                          <a:effectLst/>
                          <a:latin typeface="Microsoft YaHei" panose="020B0503020204020204" pitchFamily="34" charset="-122"/>
                          <a:ea typeface="Microsoft YaHei" panose="020B0503020204020204" pitchFamily="34" charset="-122"/>
                        </a:rPr>
                        <a:t>开发工具</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PyCharm 2019.3</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3389742938"/>
                  </a:ext>
                </a:extLst>
              </a:tr>
              <a:tr h="360386">
                <a:tc>
                  <a:txBody>
                    <a:bodyPr/>
                    <a:lstStyle/>
                    <a:p>
                      <a:pPr algn="ctr">
                        <a:spcAft>
                          <a:spcPts val="0"/>
                        </a:spcAft>
                      </a:pPr>
                      <a:r>
                        <a:rPr lang="zh-CN" sz="1600" dirty="0">
                          <a:effectLst/>
                          <a:latin typeface="Microsoft YaHei" panose="020B0503020204020204" pitchFamily="34" charset="-122"/>
                          <a:ea typeface="Microsoft YaHei" panose="020B0503020204020204" pitchFamily="34" charset="-122"/>
                        </a:rPr>
                        <a:t>数据库</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a:effectLst/>
                          <a:latin typeface="Microsoft YaHei" panose="020B0503020204020204" pitchFamily="34" charset="-122"/>
                          <a:ea typeface="Microsoft YaHei" panose="020B0503020204020204" pitchFamily="34" charset="-122"/>
                        </a:rPr>
                        <a:t>MySQL 8.0.19</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1112819928"/>
                  </a:ext>
                </a:extLst>
              </a:tr>
              <a:tr h="360386">
                <a:tc>
                  <a:txBody>
                    <a:bodyPr/>
                    <a:lstStyle/>
                    <a:p>
                      <a:pPr algn="ctr">
                        <a:spcAft>
                          <a:spcPts val="0"/>
                        </a:spcAft>
                      </a:pPr>
                      <a:r>
                        <a:rPr lang="zh-CN" sz="1600">
                          <a:effectLst/>
                          <a:latin typeface="Microsoft YaHei" panose="020B0503020204020204" pitchFamily="34" charset="-122"/>
                          <a:ea typeface="Microsoft YaHei" panose="020B0503020204020204" pitchFamily="34" charset="-122"/>
                        </a:rPr>
                        <a:t>数据库管理工具</a:t>
                      </a:r>
                      <a:endParaRPr lang="zh-CN" sz="160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tc>
                  <a:txBody>
                    <a:bodyPr/>
                    <a:lstStyle/>
                    <a:p>
                      <a:pPr algn="ctr">
                        <a:spcAft>
                          <a:spcPts val="0"/>
                        </a:spcAft>
                      </a:pPr>
                      <a:r>
                        <a:rPr lang="en-US" sz="1600" dirty="0" err="1">
                          <a:effectLst/>
                          <a:latin typeface="Microsoft YaHei" panose="020B0503020204020204" pitchFamily="34" charset="-122"/>
                          <a:ea typeface="Microsoft YaHei" panose="020B0503020204020204" pitchFamily="34" charset="-122"/>
                        </a:rPr>
                        <a:t>Navicat</a:t>
                      </a:r>
                      <a:r>
                        <a:rPr lang="en-US" sz="1600" dirty="0">
                          <a:effectLst/>
                          <a:latin typeface="Microsoft YaHei" panose="020B0503020204020204" pitchFamily="34" charset="-122"/>
                          <a:ea typeface="Microsoft YaHei" panose="020B0503020204020204" pitchFamily="34" charset="-122"/>
                        </a:rPr>
                        <a:t> Premium 15.0.8</a:t>
                      </a:r>
                      <a:endParaRPr lang="zh-CN" sz="1600" dirty="0">
                        <a:effectLst/>
                        <a:latin typeface="Microsoft YaHei" panose="020B0503020204020204" pitchFamily="34" charset="-122"/>
                        <a:ea typeface="Microsoft YaHei" panose="020B0503020204020204" pitchFamily="34" charset="-122"/>
                        <a:cs typeface="宋体" panose="02010600030101010101" pitchFamily="2" charset="-122"/>
                      </a:endParaRPr>
                    </a:p>
                  </a:txBody>
                  <a:tcPr marL="68580" marR="68580" marT="0" marB="0"/>
                </a:tc>
                <a:extLst>
                  <a:ext uri="{0D108BD9-81ED-4DB2-BD59-A6C34878D82A}">
                    <a16:rowId xmlns:a16="http://schemas.microsoft.com/office/drawing/2014/main" val="4049486976"/>
                  </a:ext>
                </a:extLst>
              </a:tr>
            </a:tbl>
          </a:graphicData>
        </a:graphic>
      </p:graphicFrame>
    </p:spTree>
    <p:extLst>
      <p:ext uri="{BB962C8B-B14F-4D97-AF65-F5344CB8AC3E}">
        <p14:creationId xmlns:p14="http://schemas.microsoft.com/office/powerpoint/2010/main" val="6456757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服务器端构建</a:t>
              </a:r>
            </a:p>
          </p:txBody>
        </p:sp>
      </p:grpSp>
      <p:sp>
        <p:nvSpPr>
          <p:cNvPr id="4" name="文本框 3">
            <a:extLst>
              <a:ext uri="{FF2B5EF4-FFF2-40B4-BE49-F238E27FC236}">
                <a16:creationId xmlns:a16="http://schemas.microsoft.com/office/drawing/2014/main" id="{8EF1A281-90ED-4C4E-B5F0-5102D58665E3}"/>
              </a:ext>
            </a:extLst>
          </p:cNvPr>
          <p:cNvSpPr txBox="1"/>
          <p:nvPr/>
        </p:nvSpPr>
        <p:spPr>
          <a:xfrm>
            <a:off x="1227550" y="1831893"/>
            <a:ext cx="8585107" cy="4198393"/>
          </a:xfrm>
          <a:prstGeom prst="rect">
            <a:avLst/>
          </a:prstGeom>
          <a:noFill/>
        </p:spPr>
        <p:txBody>
          <a:bodyPr wrap="none" rtlCol="0">
            <a:spAutoFit/>
          </a:bodyPr>
          <a:lstStyle/>
          <a:p>
            <a:pPr>
              <a:lnSpc>
                <a:spcPct val="150000"/>
              </a:lnSpc>
            </a:pPr>
            <a:r>
              <a:rPr lang="zh-CN" altLang="zh-CN" dirty="0">
                <a:latin typeface="Microsoft YaHei" panose="020B0503020204020204" pitchFamily="34" charset="-122"/>
                <a:ea typeface="Microsoft YaHei" panose="020B0503020204020204" pitchFamily="34" charset="-122"/>
              </a:rPr>
              <a:t>因为模型使用的是</a:t>
            </a:r>
            <a:r>
              <a:rPr lang="en-US" altLang="zh-CN" dirty="0" err="1">
                <a:latin typeface="Microsoft YaHei" panose="020B0503020204020204" pitchFamily="34" charset="-122"/>
                <a:ea typeface="Microsoft YaHei" panose="020B0503020204020204" pitchFamily="34" charset="-122"/>
              </a:rPr>
              <a:t>keras</a:t>
            </a:r>
            <a:r>
              <a:rPr lang="zh-CN" altLang="zh-CN" dirty="0">
                <a:latin typeface="Microsoft YaHei" panose="020B0503020204020204" pitchFamily="34" charset="-122"/>
                <a:ea typeface="Microsoft YaHei" panose="020B0503020204020204" pitchFamily="34" charset="-122"/>
              </a:rPr>
              <a:t>框架（</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），同时数据还需要进行</a:t>
            </a:r>
            <a:r>
              <a:rPr lang="en-US" altLang="zh-CN" dirty="0">
                <a:latin typeface="Microsoft YaHei" panose="020B0503020204020204" pitchFamily="34" charset="-122"/>
                <a:ea typeface="Microsoft YaHei" panose="020B0503020204020204" pitchFamily="34" charset="-122"/>
              </a:rPr>
              <a:t>EEMD</a:t>
            </a:r>
            <a:r>
              <a:rPr lang="zh-CN" altLang="zh-CN" dirty="0">
                <a:latin typeface="Microsoft YaHei" panose="020B0503020204020204" pitchFamily="34" charset="-122"/>
                <a:ea typeface="Microsoft YaHei" panose="020B0503020204020204" pitchFamily="34" charset="-122"/>
              </a:rPr>
              <a:t>变换。</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使用</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搭建服务器端接口方便</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endParaRPr kumimoji="1"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目前使用最广的</a:t>
            </a:r>
            <a:r>
              <a:rPr lang="en-US" altLang="zh-CN" dirty="0">
                <a:latin typeface="Microsoft YaHei" panose="020B0503020204020204" pitchFamily="34" charset="-122"/>
                <a:ea typeface="Microsoft YaHei" panose="020B0503020204020204" pitchFamily="34" charset="-122"/>
              </a:rPr>
              <a:t>python web</a:t>
            </a:r>
            <a:r>
              <a:rPr lang="zh-CN" altLang="zh-CN" dirty="0">
                <a:latin typeface="Microsoft YaHei" panose="020B0503020204020204" pitchFamily="34" charset="-122"/>
                <a:ea typeface="Microsoft YaHei" panose="020B0503020204020204" pitchFamily="34" charset="-122"/>
              </a:rPr>
              <a:t>端框架是</a:t>
            </a:r>
            <a:r>
              <a:rPr lang="en-US" altLang="zh-CN" dirty="0">
                <a:latin typeface="Microsoft YaHei" panose="020B0503020204020204" pitchFamily="34" charset="-122"/>
                <a:ea typeface="Microsoft YaHei" panose="020B0503020204020204" pitchFamily="34" charset="-122"/>
              </a:rPr>
              <a:t>Django</a:t>
            </a:r>
            <a:r>
              <a:rPr lang="zh-CN" altLang="zh-CN" dirty="0">
                <a:latin typeface="Microsoft YaHei" panose="020B0503020204020204" pitchFamily="34" charset="-122"/>
                <a:ea typeface="Microsoft YaHei" panose="020B0503020204020204" pitchFamily="34" charset="-122"/>
              </a:rPr>
              <a:t>和</a:t>
            </a:r>
            <a:r>
              <a:rPr lang="en-US" altLang="zh-CN" dirty="0">
                <a:latin typeface="Microsoft YaHei" panose="020B0503020204020204" pitchFamily="34" charset="-122"/>
                <a:ea typeface="Microsoft YaHei" panose="020B0503020204020204" pitchFamily="34" charset="-122"/>
              </a:rPr>
              <a:t>Flask</a:t>
            </a:r>
            <a:r>
              <a:rPr lang="zh-CN" altLang="zh-CN" dirty="0">
                <a:latin typeface="Microsoft YaHei" panose="020B0503020204020204" pitchFamily="34" charset="-122"/>
                <a:ea typeface="Microsoft YaHei" panose="020B0503020204020204" pitchFamily="34" charset="-122"/>
              </a:rPr>
              <a:t>。其中，</a:t>
            </a:r>
            <a:r>
              <a:rPr lang="en-US" altLang="zh-CN" dirty="0">
                <a:latin typeface="Microsoft YaHei" panose="020B0503020204020204" pitchFamily="34" charset="-122"/>
                <a:ea typeface="Microsoft YaHei" panose="020B0503020204020204" pitchFamily="34" charset="-122"/>
              </a:rPr>
              <a:t>Flask</a:t>
            </a:r>
            <a:r>
              <a:rPr lang="zh-CN" altLang="zh-CN" dirty="0">
                <a:latin typeface="Microsoft YaHei" panose="020B0503020204020204" pitchFamily="34" charset="-122"/>
                <a:ea typeface="Microsoft YaHei" panose="020B0503020204020204" pitchFamily="34" charset="-122"/>
              </a:rPr>
              <a:t>自由、灵活，</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可扩展性强，第三方库的选择面广，能结合最流行最强大的</a:t>
            </a:r>
            <a:r>
              <a:rPr lang="en-US" altLang="zh-CN" dirty="0">
                <a:latin typeface="Microsoft YaHei" panose="020B0503020204020204" pitchFamily="34" charset="-122"/>
                <a:ea typeface="Microsoft YaHei" panose="020B0503020204020204" pitchFamily="34" charset="-122"/>
              </a:rPr>
              <a:t>Python</a:t>
            </a:r>
            <a:r>
              <a:rPr lang="zh-CN" altLang="zh-CN" dirty="0">
                <a:latin typeface="Microsoft YaHei" panose="020B0503020204020204" pitchFamily="34" charset="-122"/>
                <a:ea typeface="Microsoft YaHei" panose="020B0503020204020204" pitchFamily="34" charset="-122"/>
              </a:rPr>
              <a:t>库，入门简单，</a:t>
            </a:r>
            <a:endParaRPr lang="en-US" altLang="zh-CN" dirty="0">
              <a:latin typeface="Microsoft YaHei" panose="020B0503020204020204" pitchFamily="34" charset="-122"/>
              <a:ea typeface="Microsoft YaHei" panose="020B0503020204020204" pitchFamily="34" charset="-122"/>
            </a:endParaRPr>
          </a:p>
          <a:p>
            <a:pPr>
              <a:lnSpc>
                <a:spcPct val="150000"/>
              </a:lnSpc>
            </a:pPr>
            <a:r>
              <a:rPr lang="zh-CN" altLang="zh-CN" dirty="0">
                <a:latin typeface="Microsoft YaHei" panose="020B0503020204020204" pitchFamily="34" charset="-122"/>
                <a:ea typeface="Microsoft YaHei" panose="020B0503020204020204" pitchFamily="34" charset="-122"/>
              </a:rPr>
              <a:t>非常适用于小型网站，非常适用于开发</a:t>
            </a:r>
            <a:r>
              <a:rPr lang="en-US" altLang="zh-CN" dirty="0">
                <a:latin typeface="Microsoft YaHei" panose="020B0503020204020204" pitchFamily="34" charset="-122"/>
                <a:ea typeface="Microsoft YaHei" panose="020B0503020204020204" pitchFamily="34" charset="-122"/>
              </a:rPr>
              <a:t>web</a:t>
            </a:r>
            <a:r>
              <a:rPr lang="zh-CN" altLang="zh-CN" dirty="0">
                <a:latin typeface="Microsoft YaHei" panose="020B0503020204020204" pitchFamily="34" charset="-122"/>
                <a:ea typeface="Microsoft YaHei" panose="020B0503020204020204" pitchFamily="34" charset="-122"/>
              </a:rPr>
              <a:t>服务的</a:t>
            </a:r>
            <a:r>
              <a:rPr lang="en-US" altLang="zh-CN" dirty="0">
                <a:latin typeface="Microsoft YaHei" panose="020B0503020204020204" pitchFamily="34" charset="-122"/>
                <a:ea typeface="Microsoft YaHei" panose="020B0503020204020204" pitchFamily="34" charset="-122"/>
              </a:rPr>
              <a:t>API</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50000"/>
              </a:lnSpc>
            </a:pPr>
            <a:endParaRPr lang="en-US" altLang="zh-CN" dirty="0">
              <a:solidFill>
                <a:srgbClr val="FF0000"/>
              </a:solidFill>
              <a:latin typeface="Microsoft YaHei" panose="020B0503020204020204" pitchFamily="34" charset="-122"/>
              <a:ea typeface="Microsoft YaHei" panose="020B0503020204020204" pitchFamily="34" charset="-122"/>
            </a:endParaRPr>
          </a:p>
          <a:p>
            <a:pPr>
              <a:lnSpc>
                <a:spcPct val="150000"/>
              </a:lnSpc>
            </a:pPr>
            <a:r>
              <a:rPr lang="zh-CN" altLang="zh-CN" dirty="0">
                <a:solidFill>
                  <a:srgbClr val="FF0000"/>
                </a:solidFill>
                <a:latin typeface="Microsoft YaHei" panose="020B0503020204020204" pitchFamily="34" charset="-122"/>
                <a:ea typeface="Microsoft YaHei" panose="020B0503020204020204" pitchFamily="34" charset="-122"/>
              </a:rPr>
              <a:t>所以本次服务器端接口采用</a:t>
            </a:r>
            <a:r>
              <a:rPr lang="en-US" altLang="zh-CN" dirty="0">
                <a:solidFill>
                  <a:srgbClr val="FF0000"/>
                </a:solidFill>
                <a:latin typeface="Microsoft YaHei" panose="020B0503020204020204" pitchFamily="34" charset="-122"/>
                <a:ea typeface="Microsoft YaHei" panose="020B0503020204020204" pitchFamily="34" charset="-122"/>
              </a:rPr>
              <a:t>Flask</a:t>
            </a:r>
            <a:r>
              <a:rPr lang="zh-CN" altLang="zh-CN" dirty="0">
                <a:solidFill>
                  <a:srgbClr val="FF0000"/>
                </a:solidFill>
                <a:latin typeface="Microsoft YaHei" panose="020B0503020204020204" pitchFamily="34" charset="-122"/>
                <a:ea typeface="Microsoft YaHei" panose="020B0503020204020204" pitchFamily="34" charset="-122"/>
              </a:rPr>
              <a:t>框架。</a:t>
            </a:r>
          </a:p>
          <a:p>
            <a:pPr>
              <a:lnSpc>
                <a:spcPct val="150000"/>
              </a:lnSpc>
            </a:pPr>
            <a:endParaRPr kumimoji="1" lang="zh-CN" altLang="en-US" dirty="0"/>
          </a:p>
          <a:p>
            <a:pPr>
              <a:lnSpc>
                <a:spcPct val="150000"/>
              </a:lnSpc>
            </a:pPr>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26573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服务器端构建</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1DEBD9E6-570E-2C4B-8242-59C49D8D4576}"/>
              </a:ext>
            </a:extLst>
          </p:cNvPr>
          <p:cNvPicPr>
            <a:picLocks noChangeAspect="1"/>
          </p:cNvPicPr>
          <p:nvPr/>
        </p:nvPicPr>
        <p:blipFill>
          <a:blip r:embed="rId3"/>
          <a:stretch>
            <a:fillRect/>
          </a:stretch>
        </p:blipFill>
        <p:spPr>
          <a:xfrm>
            <a:off x="871342" y="2389676"/>
            <a:ext cx="4008474" cy="3660918"/>
          </a:xfrm>
          <a:prstGeom prst="rect">
            <a:avLst/>
          </a:prstGeom>
        </p:spPr>
      </p:pic>
      <p:sp>
        <p:nvSpPr>
          <p:cNvPr id="3" name="文本框 2">
            <a:extLst>
              <a:ext uri="{FF2B5EF4-FFF2-40B4-BE49-F238E27FC236}">
                <a16:creationId xmlns:a16="http://schemas.microsoft.com/office/drawing/2014/main" id="{617D74C4-4929-514E-8448-B4F6E29CFB1C}"/>
              </a:ext>
            </a:extLst>
          </p:cNvPr>
          <p:cNvSpPr txBox="1"/>
          <p:nvPr/>
        </p:nvSpPr>
        <p:spPr>
          <a:xfrm>
            <a:off x="862860" y="1926119"/>
            <a:ext cx="1800493"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溶解氧预测接口</a:t>
            </a:r>
          </a:p>
        </p:txBody>
      </p:sp>
      <p:pic>
        <p:nvPicPr>
          <p:cNvPr id="7" name="图片 6">
            <a:extLst>
              <a:ext uri="{FF2B5EF4-FFF2-40B4-BE49-F238E27FC236}">
                <a16:creationId xmlns:a16="http://schemas.microsoft.com/office/drawing/2014/main" id="{8CAD8EA8-C221-574B-A98B-8159D3081FE9}"/>
              </a:ext>
            </a:extLst>
          </p:cNvPr>
          <p:cNvPicPr>
            <a:picLocks noChangeAspect="1"/>
          </p:cNvPicPr>
          <p:nvPr/>
        </p:nvPicPr>
        <p:blipFill>
          <a:blip r:embed="rId4"/>
          <a:stretch>
            <a:fillRect/>
          </a:stretch>
        </p:blipFill>
        <p:spPr>
          <a:xfrm>
            <a:off x="6096000" y="1685273"/>
            <a:ext cx="5523628" cy="4365321"/>
          </a:xfrm>
          <a:prstGeom prst="rect">
            <a:avLst/>
          </a:prstGeom>
        </p:spPr>
      </p:pic>
      <p:sp>
        <p:nvSpPr>
          <p:cNvPr id="8" name="文本框 7">
            <a:extLst>
              <a:ext uri="{FF2B5EF4-FFF2-40B4-BE49-F238E27FC236}">
                <a16:creationId xmlns:a16="http://schemas.microsoft.com/office/drawing/2014/main" id="{C7CF9493-2D6E-DE4B-92B0-E93BA72D9E8A}"/>
              </a:ext>
            </a:extLst>
          </p:cNvPr>
          <p:cNvSpPr txBox="1"/>
          <p:nvPr/>
        </p:nvSpPr>
        <p:spPr>
          <a:xfrm>
            <a:off x="6501008" y="1327759"/>
            <a:ext cx="2031325"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用户登录注册接口</a:t>
            </a:r>
          </a:p>
        </p:txBody>
      </p:sp>
      <p:sp>
        <p:nvSpPr>
          <p:cNvPr id="4" name="文本框 3">
            <a:extLst>
              <a:ext uri="{FF2B5EF4-FFF2-40B4-BE49-F238E27FC236}">
                <a16:creationId xmlns:a16="http://schemas.microsoft.com/office/drawing/2014/main" id="{943007FA-217C-4149-9522-D1CC7A461EAB}"/>
              </a:ext>
            </a:extLst>
          </p:cNvPr>
          <p:cNvSpPr txBox="1"/>
          <p:nvPr/>
        </p:nvSpPr>
        <p:spPr>
          <a:xfrm>
            <a:off x="3909848" y="1008993"/>
            <a:ext cx="1800493" cy="369332"/>
          </a:xfrm>
          <a:prstGeom prst="rect">
            <a:avLst/>
          </a:prstGeom>
          <a:noFill/>
        </p:spPr>
        <p:txBody>
          <a:bodyPr wrap="none" rtlCol="0">
            <a:spAutoFit/>
          </a:bodyPr>
          <a:lstStyle/>
          <a:p>
            <a:r>
              <a:rPr kumimoji="1" lang="zh-CN" altLang="en-US" dirty="0"/>
              <a:t>实现示例如下：</a:t>
            </a:r>
          </a:p>
        </p:txBody>
      </p:sp>
    </p:spTree>
    <p:extLst>
      <p:ext uri="{BB962C8B-B14F-4D97-AF65-F5344CB8AC3E}">
        <p14:creationId xmlns:p14="http://schemas.microsoft.com/office/powerpoint/2010/main" val="4888528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DB108A57-00CA-5E4B-97C1-71F1DA915234}"/>
              </a:ext>
            </a:extLst>
          </p:cNvPr>
          <p:cNvSpPr txBox="1"/>
          <p:nvPr/>
        </p:nvSpPr>
        <p:spPr>
          <a:xfrm>
            <a:off x="1970856" y="1030036"/>
            <a:ext cx="1338828"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登录界面：</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sp>
        <p:nvSpPr>
          <p:cNvPr id="6" name="文本框 5">
            <a:extLst>
              <a:ext uri="{FF2B5EF4-FFF2-40B4-BE49-F238E27FC236}">
                <a16:creationId xmlns:a16="http://schemas.microsoft.com/office/drawing/2014/main" id="{D63184A5-E90B-6643-A405-F60F06770F4B}"/>
              </a:ext>
            </a:extLst>
          </p:cNvPr>
          <p:cNvSpPr txBox="1"/>
          <p:nvPr/>
        </p:nvSpPr>
        <p:spPr>
          <a:xfrm>
            <a:off x="4689835" y="1058263"/>
            <a:ext cx="1338828"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注册界面：</a:t>
            </a:r>
          </a:p>
        </p:txBody>
      </p:sp>
      <p:pic>
        <p:nvPicPr>
          <p:cNvPr id="10" name="图片 9">
            <a:extLst>
              <a:ext uri="{FF2B5EF4-FFF2-40B4-BE49-F238E27FC236}">
                <a16:creationId xmlns:a16="http://schemas.microsoft.com/office/drawing/2014/main" id="{6F54276A-96C5-5840-BEE7-FA244EBC5234}"/>
              </a:ext>
            </a:extLst>
          </p:cNvPr>
          <p:cNvPicPr/>
          <p:nvPr/>
        </p:nvPicPr>
        <p:blipFill>
          <a:blip r:embed="rId3"/>
          <a:stretch>
            <a:fillRect/>
          </a:stretch>
        </p:blipFill>
        <p:spPr>
          <a:xfrm>
            <a:off x="1302841" y="1533741"/>
            <a:ext cx="2668269" cy="4880636"/>
          </a:xfrm>
          <a:prstGeom prst="rect">
            <a:avLst/>
          </a:prstGeom>
        </p:spPr>
      </p:pic>
      <p:pic>
        <p:nvPicPr>
          <p:cNvPr id="12" name="图片 11">
            <a:extLst>
              <a:ext uri="{FF2B5EF4-FFF2-40B4-BE49-F238E27FC236}">
                <a16:creationId xmlns:a16="http://schemas.microsoft.com/office/drawing/2014/main" id="{1060D883-117C-494A-B4EC-5DDD82970D00}"/>
              </a:ext>
            </a:extLst>
          </p:cNvPr>
          <p:cNvPicPr/>
          <p:nvPr/>
        </p:nvPicPr>
        <p:blipFill>
          <a:blip r:embed="rId4"/>
          <a:stretch>
            <a:fillRect/>
          </a:stretch>
        </p:blipFill>
        <p:spPr>
          <a:xfrm>
            <a:off x="8080869" y="1427595"/>
            <a:ext cx="2668269" cy="4986782"/>
          </a:xfrm>
          <a:prstGeom prst="rect">
            <a:avLst/>
          </a:prstGeom>
        </p:spPr>
      </p:pic>
      <p:sp>
        <p:nvSpPr>
          <p:cNvPr id="2" name="文本框 1">
            <a:extLst>
              <a:ext uri="{FF2B5EF4-FFF2-40B4-BE49-F238E27FC236}">
                <a16:creationId xmlns:a16="http://schemas.microsoft.com/office/drawing/2014/main" id="{E14B1F7C-639A-6B47-A46E-5E741B7EEA14}"/>
              </a:ext>
            </a:extLst>
          </p:cNvPr>
          <p:cNvSpPr txBox="1"/>
          <p:nvPr/>
        </p:nvSpPr>
        <p:spPr>
          <a:xfrm>
            <a:off x="8455068" y="1127342"/>
            <a:ext cx="1338828"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获取权限：</a:t>
            </a:r>
          </a:p>
        </p:txBody>
      </p:sp>
      <p:pic>
        <p:nvPicPr>
          <p:cNvPr id="13" name="图片 12">
            <a:extLst>
              <a:ext uri="{FF2B5EF4-FFF2-40B4-BE49-F238E27FC236}">
                <a16:creationId xmlns:a16="http://schemas.microsoft.com/office/drawing/2014/main" id="{688DD069-F2E6-EC48-B348-733FABC64716}"/>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4624814" y="1570597"/>
            <a:ext cx="2620645" cy="4843780"/>
          </a:xfrm>
          <a:prstGeom prst="rect">
            <a:avLst/>
          </a:prstGeom>
        </p:spPr>
      </p:pic>
    </p:spTree>
    <p:extLst>
      <p:ext uri="{BB962C8B-B14F-4D97-AF65-F5344CB8AC3E}">
        <p14:creationId xmlns:p14="http://schemas.microsoft.com/office/powerpoint/2010/main" val="4772408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65F700FE-C416-E24F-854B-5DC0565FCDAD}"/>
              </a:ext>
            </a:extLst>
          </p:cNvPr>
          <p:cNvSpPr txBox="1"/>
          <p:nvPr/>
        </p:nvSpPr>
        <p:spPr>
          <a:xfrm>
            <a:off x="1427967" y="1816274"/>
            <a:ext cx="2031325"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登录后界面如下：</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p>
        </p:txBody>
      </p:sp>
      <p:sp>
        <p:nvSpPr>
          <p:cNvPr id="3" name="文本框 2">
            <a:extLst>
              <a:ext uri="{FF2B5EF4-FFF2-40B4-BE49-F238E27FC236}">
                <a16:creationId xmlns:a16="http://schemas.microsoft.com/office/drawing/2014/main" id="{F7264365-EC58-2D47-AF97-E6EC9FE2E820}"/>
              </a:ext>
            </a:extLst>
          </p:cNvPr>
          <p:cNvSpPr txBox="1"/>
          <p:nvPr/>
        </p:nvSpPr>
        <p:spPr>
          <a:xfrm>
            <a:off x="5549030" y="1866378"/>
            <a:ext cx="4570482" cy="646331"/>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点击数据查看，从数据库中家在数据如下：</a:t>
            </a:r>
            <a:endParaRPr kumimoji="1" lang="en-US" altLang="zh-CN" dirty="0">
              <a:latin typeface="Microsoft YaHei" panose="020B0503020204020204" pitchFamily="34" charset="-122"/>
              <a:ea typeface="Microsoft YaHei" panose="020B0503020204020204" pitchFamily="34" charset="-122"/>
            </a:endParaRPr>
          </a:p>
          <a:p>
            <a:endParaRPr kumimoji="1" lang="zh-CN" altLang="en-US"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AEBB0ECD-C66C-4442-975F-5AF1CC37ADC7}"/>
              </a:ext>
            </a:extLst>
          </p:cNvPr>
          <p:cNvPicPr/>
          <p:nvPr/>
        </p:nvPicPr>
        <p:blipFill>
          <a:blip r:embed="rId3"/>
          <a:stretch>
            <a:fillRect/>
          </a:stretch>
        </p:blipFill>
        <p:spPr>
          <a:xfrm>
            <a:off x="983520" y="2189543"/>
            <a:ext cx="2837147" cy="5125657"/>
          </a:xfrm>
          <a:prstGeom prst="rect">
            <a:avLst/>
          </a:prstGeom>
        </p:spPr>
      </p:pic>
      <p:pic>
        <p:nvPicPr>
          <p:cNvPr id="11" name="图片 10">
            <a:extLst>
              <a:ext uri="{FF2B5EF4-FFF2-40B4-BE49-F238E27FC236}">
                <a16:creationId xmlns:a16="http://schemas.microsoft.com/office/drawing/2014/main" id="{CFE5DD68-1BCC-FE44-A54C-4E6A9802D4ED}"/>
              </a:ext>
            </a:extLst>
          </p:cNvPr>
          <p:cNvPicPr/>
          <p:nvPr/>
        </p:nvPicPr>
        <p:blipFill>
          <a:blip r:embed="rId4" cstate="print">
            <a:extLst>
              <a:ext uri="{28A0092B-C50C-407E-A947-70E740481C1C}">
                <a14:useLocalDpi xmlns:a14="http://schemas.microsoft.com/office/drawing/2010/main" val="0"/>
              </a:ext>
            </a:extLst>
          </a:blip>
          <a:srcRect t="12837"/>
          <a:stretch>
            <a:fillRect/>
          </a:stretch>
        </p:blipFill>
        <p:spPr>
          <a:xfrm>
            <a:off x="5292244" y="2462605"/>
            <a:ext cx="2652149" cy="4852595"/>
          </a:xfrm>
          <a:prstGeom prst="rect">
            <a:avLst/>
          </a:prstGeom>
          <a:ln>
            <a:noFill/>
          </a:ln>
        </p:spPr>
      </p:pic>
    </p:spTree>
    <p:extLst>
      <p:ext uri="{BB962C8B-B14F-4D97-AF65-F5344CB8AC3E}">
        <p14:creationId xmlns:p14="http://schemas.microsoft.com/office/powerpoint/2010/main" val="842082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7D8C3D03-A5F8-6F4A-A944-4BA774DFB9EE}"/>
              </a:ext>
            </a:extLst>
          </p:cNvPr>
          <p:cNvSpPr txBox="1"/>
          <p:nvPr/>
        </p:nvSpPr>
        <p:spPr>
          <a:xfrm>
            <a:off x="1077238" y="2054268"/>
            <a:ext cx="4108817" cy="1200329"/>
          </a:xfrm>
          <a:prstGeom prst="rect">
            <a:avLst/>
          </a:prstGeom>
          <a:noFill/>
        </p:spPr>
        <p:txBody>
          <a:bodyPr wrap="none" rtlCol="0">
            <a:spAutoFit/>
          </a:bodyPr>
          <a:lstStyle/>
          <a:p>
            <a:r>
              <a:rPr lang="zh-CN" altLang="zh-CN" dirty="0"/>
              <a:t>地点、年份、指标均从数据库中获取，</a:t>
            </a:r>
          </a:p>
          <a:p>
            <a:r>
              <a:rPr lang="zh-CN" altLang="zh-CN" dirty="0"/>
              <a:t>年份选择：</a:t>
            </a:r>
            <a:endParaRPr lang="en-US" altLang="zh-CN" dirty="0"/>
          </a:p>
          <a:p>
            <a:endParaRPr lang="zh-CN" altLang="zh-CN" dirty="0"/>
          </a:p>
          <a:p>
            <a:endParaRPr kumimoji="1" lang="zh-CN" altLang="en-US" dirty="0"/>
          </a:p>
        </p:txBody>
      </p:sp>
      <p:pic>
        <p:nvPicPr>
          <p:cNvPr id="7" name="图片 6">
            <a:extLst>
              <a:ext uri="{FF2B5EF4-FFF2-40B4-BE49-F238E27FC236}">
                <a16:creationId xmlns:a16="http://schemas.microsoft.com/office/drawing/2014/main" id="{BA2301D8-86BB-E74E-96E3-9B193C185E76}"/>
              </a:ext>
            </a:extLst>
          </p:cNvPr>
          <p:cNvPicPr/>
          <p:nvPr/>
        </p:nvPicPr>
        <p:blipFill>
          <a:blip r:embed="rId3"/>
          <a:stretch>
            <a:fillRect/>
          </a:stretch>
        </p:blipFill>
        <p:spPr>
          <a:xfrm>
            <a:off x="1077238" y="2736844"/>
            <a:ext cx="2221865" cy="2461895"/>
          </a:xfrm>
          <a:prstGeom prst="rect">
            <a:avLst/>
          </a:prstGeom>
        </p:spPr>
      </p:pic>
      <p:sp>
        <p:nvSpPr>
          <p:cNvPr id="3" name="文本框 2">
            <a:extLst>
              <a:ext uri="{FF2B5EF4-FFF2-40B4-BE49-F238E27FC236}">
                <a16:creationId xmlns:a16="http://schemas.microsoft.com/office/drawing/2014/main" id="{708AF7B7-41E9-034E-885B-767908DC9EF3}"/>
              </a:ext>
            </a:extLst>
          </p:cNvPr>
          <p:cNvSpPr txBox="1"/>
          <p:nvPr/>
        </p:nvSpPr>
        <p:spPr>
          <a:xfrm>
            <a:off x="5364668" y="2090513"/>
            <a:ext cx="1107996" cy="646331"/>
          </a:xfrm>
          <a:prstGeom prst="rect">
            <a:avLst/>
          </a:prstGeom>
          <a:noFill/>
        </p:spPr>
        <p:txBody>
          <a:bodyPr wrap="none" rtlCol="0">
            <a:spAutoFit/>
          </a:bodyPr>
          <a:lstStyle/>
          <a:p>
            <a:r>
              <a:rPr kumimoji="1" lang="zh-CN" altLang="en-US" dirty="0"/>
              <a:t>指标选择</a:t>
            </a:r>
            <a:endParaRPr kumimoji="1" lang="en-US" altLang="zh-CN" dirty="0"/>
          </a:p>
          <a:p>
            <a:endParaRPr kumimoji="1" lang="zh-CN" altLang="en-US" dirty="0"/>
          </a:p>
        </p:txBody>
      </p:sp>
      <p:pic>
        <p:nvPicPr>
          <p:cNvPr id="9" name="图片 8">
            <a:extLst>
              <a:ext uri="{FF2B5EF4-FFF2-40B4-BE49-F238E27FC236}">
                <a16:creationId xmlns:a16="http://schemas.microsoft.com/office/drawing/2014/main" id="{1D86AE6A-0CF0-384B-8395-CE33F21DBDAD}"/>
              </a:ext>
            </a:extLst>
          </p:cNvPr>
          <p:cNvPicPr/>
          <p:nvPr/>
        </p:nvPicPr>
        <p:blipFill>
          <a:blip r:embed="rId4"/>
          <a:stretch>
            <a:fillRect/>
          </a:stretch>
        </p:blipFill>
        <p:spPr>
          <a:xfrm>
            <a:off x="5435649" y="2652558"/>
            <a:ext cx="3695700" cy="1905000"/>
          </a:xfrm>
          <a:prstGeom prst="rect">
            <a:avLst/>
          </a:prstGeom>
        </p:spPr>
      </p:pic>
      <p:sp>
        <p:nvSpPr>
          <p:cNvPr id="10" name="文本框 9">
            <a:extLst>
              <a:ext uri="{FF2B5EF4-FFF2-40B4-BE49-F238E27FC236}">
                <a16:creationId xmlns:a16="http://schemas.microsoft.com/office/drawing/2014/main" id="{51202E5B-4BD9-0A47-B11F-3A3C7B9C24EA}"/>
              </a:ext>
            </a:extLst>
          </p:cNvPr>
          <p:cNvSpPr txBox="1"/>
          <p:nvPr/>
        </p:nvSpPr>
        <p:spPr>
          <a:xfrm>
            <a:off x="7726616" y="1395738"/>
            <a:ext cx="4801314" cy="646331"/>
          </a:xfrm>
          <a:prstGeom prst="rect">
            <a:avLst/>
          </a:prstGeom>
          <a:noFill/>
        </p:spPr>
        <p:txBody>
          <a:bodyPr wrap="none" rtlCol="0">
            <a:spAutoFit/>
          </a:bodyPr>
          <a:lstStyle/>
          <a:p>
            <a:r>
              <a:rPr lang="zh-CN" altLang="zh-CN" dirty="0"/>
              <a:t>点击折线图后，可左右活动查看，显示如下：</a:t>
            </a:r>
          </a:p>
          <a:p>
            <a:endParaRPr kumimoji="1" lang="zh-CN" altLang="en-US" dirty="0"/>
          </a:p>
        </p:txBody>
      </p:sp>
      <p:pic>
        <p:nvPicPr>
          <p:cNvPr id="11" name="图片 10">
            <a:extLst>
              <a:ext uri="{FF2B5EF4-FFF2-40B4-BE49-F238E27FC236}">
                <a16:creationId xmlns:a16="http://schemas.microsoft.com/office/drawing/2014/main" id="{D94E55C5-E604-1D45-B828-BBD60C933352}"/>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9506815" y="1853500"/>
            <a:ext cx="2685185" cy="4712298"/>
          </a:xfrm>
          <a:prstGeom prst="rect">
            <a:avLst/>
          </a:prstGeom>
        </p:spPr>
      </p:pic>
    </p:spTree>
    <p:extLst>
      <p:ext uri="{BB962C8B-B14F-4D97-AF65-F5344CB8AC3E}">
        <p14:creationId xmlns:p14="http://schemas.microsoft.com/office/powerpoint/2010/main" val="37317058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3" name="文本框 2">
            <a:extLst>
              <a:ext uri="{FF2B5EF4-FFF2-40B4-BE49-F238E27FC236}">
                <a16:creationId xmlns:a16="http://schemas.microsoft.com/office/drawing/2014/main" id="{E725418B-BB8E-E840-B291-24672ADC740F}"/>
              </a:ext>
            </a:extLst>
          </p:cNvPr>
          <p:cNvSpPr txBox="1"/>
          <p:nvPr/>
        </p:nvSpPr>
        <p:spPr>
          <a:xfrm>
            <a:off x="6298432" y="1878059"/>
            <a:ext cx="3185487" cy="646331"/>
          </a:xfrm>
          <a:prstGeom prst="rect">
            <a:avLst/>
          </a:prstGeom>
          <a:noFill/>
        </p:spPr>
        <p:txBody>
          <a:bodyPr wrap="none" rtlCol="0">
            <a:spAutoFit/>
          </a:bodyPr>
          <a:lstStyle/>
          <a:p>
            <a:r>
              <a:rPr kumimoji="1" lang="zh-CN" altLang="en-US" dirty="0"/>
              <a:t>返回主界面，点击水产指导：</a:t>
            </a:r>
            <a:endParaRPr kumimoji="1" lang="en-US" altLang="zh-CN" dirty="0"/>
          </a:p>
          <a:p>
            <a:endParaRPr kumimoji="1" lang="zh-CN" altLang="en-US" dirty="0"/>
          </a:p>
        </p:txBody>
      </p:sp>
      <p:pic>
        <p:nvPicPr>
          <p:cNvPr id="9" name="图片 8">
            <a:extLst>
              <a:ext uri="{FF2B5EF4-FFF2-40B4-BE49-F238E27FC236}">
                <a16:creationId xmlns:a16="http://schemas.microsoft.com/office/drawing/2014/main" id="{A5B38FD8-B483-014A-8643-EF54F4AB4BD1}"/>
              </a:ext>
            </a:extLst>
          </p:cNvPr>
          <p:cNvPicPr/>
          <p:nvPr/>
        </p:nvPicPr>
        <p:blipFill>
          <a:blip r:embed="rId3"/>
          <a:stretch>
            <a:fillRect/>
          </a:stretch>
        </p:blipFill>
        <p:spPr>
          <a:xfrm>
            <a:off x="5577235" y="2326347"/>
            <a:ext cx="2228165" cy="3657283"/>
          </a:xfrm>
          <a:prstGeom prst="rect">
            <a:avLst/>
          </a:prstGeom>
        </p:spPr>
      </p:pic>
      <p:pic>
        <p:nvPicPr>
          <p:cNvPr id="10" name="图片 9">
            <a:extLst>
              <a:ext uri="{FF2B5EF4-FFF2-40B4-BE49-F238E27FC236}">
                <a16:creationId xmlns:a16="http://schemas.microsoft.com/office/drawing/2014/main" id="{FB46D494-D86B-AC46-8191-CA7DCF1382B8}"/>
              </a:ext>
            </a:extLst>
          </p:cNvPr>
          <p:cNvPicPr/>
          <p:nvPr/>
        </p:nvPicPr>
        <p:blipFill>
          <a:blip r:embed="rId4"/>
          <a:stretch>
            <a:fillRect/>
          </a:stretch>
        </p:blipFill>
        <p:spPr>
          <a:xfrm>
            <a:off x="7931446" y="2326347"/>
            <a:ext cx="2462997" cy="3657283"/>
          </a:xfrm>
          <a:prstGeom prst="rect">
            <a:avLst/>
          </a:prstGeom>
        </p:spPr>
      </p:pic>
      <p:sp>
        <p:nvSpPr>
          <p:cNvPr id="12" name="文本框 11">
            <a:extLst>
              <a:ext uri="{FF2B5EF4-FFF2-40B4-BE49-F238E27FC236}">
                <a16:creationId xmlns:a16="http://schemas.microsoft.com/office/drawing/2014/main" id="{B5BA6A75-9A8F-F942-AA5F-34962E0C1ABA}"/>
              </a:ext>
            </a:extLst>
          </p:cNvPr>
          <p:cNvSpPr txBox="1"/>
          <p:nvPr/>
        </p:nvSpPr>
        <p:spPr>
          <a:xfrm>
            <a:off x="806416" y="1878059"/>
            <a:ext cx="3647152" cy="646331"/>
          </a:xfrm>
          <a:prstGeom prst="rect">
            <a:avLst/>
          </a:prstGeom>
          <a:noFill/>
        </p:spPr>
        <p:txBody>
          <a:bodyPr wrap="none" rtlCol="0">
            <a:spAutoFit/>
          </a:bodyPr>
          <a:lstStyle/>
          <a:p>
            <a:r>
              <a:rPr kumimoji="1" lang="zh-CN" altLang="en-US" dirty="0"/>
              <a:t>返回主界面，点击气象灾害查询：</a:t>
            </a:r>
            <a:endParaRPr kumimoji="1" lang="en-US" altLang="zh-CN" dirty="0"/>
          </a:p>
          <a:p>
            <a:endParaRPr kumimoji="1" lang="zh-CN" altLang="en-US" dirty="0"/>
          </a:p>
        </p:txBody>
      </p:sp>
      <p:pic>
        <p:nvPicPr>
          <p:cNvPr id="13" name="图片 12">
            <a:extLst>
              <a:ext uri="{FF2B5EF4-FFF2-40B4-BE49-F238E27FC236}">
                <a16:creationId xmlns:a16="http://schemas.microsoft.com/office/drawing/2014/main" id="{6DD2CB5A-94B5-7A44-ACE3-C3842070FA63}"/>
              </a:ext>
            </a:extLst>
          </p:cNvPr>
          <p:cNvPicPr/>
          <p:nvPr/>
        </p:nvPicPr>
        <p:blipFill>
          <a:blip r:embed="rId5"/>
          <a:stretch>
            <a:fillRect/>
          </a:stretch>
        </p:blipFill>
        <p:spPr>
          <a:xfrm>
            <a:off x="1324599" y="2514265"/>
            <a:ext cx="2274708" cy="3900112"/>
          </a:xfrm>
          <a:prstGeom prst="rect">
            <a:avLst/>
          </a:prstGeom>
        </p:spPr>
      </p:pic>
    </p:spTree>
    <p:extLst>
      <p:ext uri="{BB962C8B-B14F-4D97-AF65-F5344CB8AC3E}">
        <p14:creationId xmlns:p14="http://schemas.microsoft.com/office/powerpoint/2010/main" val="2642636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3" name="文本框 2">
            <a:extLst>
              <a:ext uri="{FF2B5EF4-FFF2-40B4-BE49-F238E27FC236}">
                <a16:creationId xmlns:a16="http://schemas.microsoft.com/office/drawing/2014/main" id="{976B5AFF-4F79-7C42-B5B2-B50CA265B0A5}"/>
              </a:ext>
            </a:extLst>
          </p:cNvPr>
          <p:cNvSpPr txBox="1"/>
          <p:nvPr/>
        </p:nvSpPr>
        <p:spPr>
          <a:xfrm>
            <a:off x="3068723" y="1075209"/>
            <a:ext cx="7557235" cy="2113784"/>
          </a:xfrm>
          <a:prstGeom prst="rect">
            <a:avLst/>
          </a:prstGeom>
          <a:noFill/>
        </p:spPr>
        <p:txBody>
          <a:bodyPr wrap="square" rtlCol="0">
            <a:spAutoFit/>
          </a:bodyPr>
          <a:lstStyle/>
          <a:p>
            <a:pPr>
              <a:lnSpc>
                <a:spcPct val="150000"/>
              </a:lnSpc>
            </a:pPr>
            <a:r>
              <a:rPr kumimoji="1" lang="zh-CN" altLang="en-US" dirty="0"/>
              <a:t>返回主界面，点击溶解氧预测。</a:t>
            </a:r>
            <a:r>
              <a:rPr lang="zh-CN" altLang="zh-CN" dirty="0"/>
              <a:t>点击预测未来一天的溶解氧数据，数据正在请求服务器进行运算：</a:t>
            </a:r>
          </a:p>
          <a:p>
            <a:pPr>
              <a:lnSpc>
                <a:spcPct val="150000"/>
              </a:lnSpc>
            </a:pPr>
            <a:endParaRPr kumimoji="1" lang="zh-CN" altLang="en-US" dirty="0"/>
          </a:p>
          <a:p>
            <a:pPr>
              <a:lnSpc>
                <a:spcPct val="150000"/>
              </a:lnSpc>
            </a:pPr>
            <a:r>
              <a:rPr kumimoji="1" lang="zh-CN" altLang="en-US" dirty="0"/>
              <a:t>：</a:t>
            </a:r>
            <a:endParaRPr kumimoji="1" lang="en-US" altLang="zh-CN" dirty="0"/>
          </a:p>
          <a:p>
            <a:pPr>
              <a:lnSpc>
                <a:spcPct val="150000"/>
              </a:lnSpc>
            </a:pPr>
            <a:endParaRPr kumimoji="1" lang="zh-CN" altLang="en-US" dirty="0"/>
          </a:p>
        </p:txBody>
      </p:sp>
      <p:pic>
        <p:nvPicPr>
          <p:cNvPr id="10" name="图片 9">
            <a:extLst>
              <a:ext uri="{FF2B5EF4-FFF2-40B4-BE49-F238E27FC236}">
                <a16:creationId xmlns:a16="http://schemas.microsoft.com/office/drawing/2014/main" id="{6D66CEDF-9CE2-1A4B-A3DF-14A177AD9D0E}"/>
              </a:ext>
            </a:extLst>
          </p:cNvPr>
          <p:cNvPicPr/>
          <p:nvPr/>
        </p:nvPicPr>
        <p:blipFill>
          <a:blip r:embed="rId3"/>
          <a:stretch>
            <a:fillRect/>
          </a:stretch>
        </p:blipFill>
        <p:spPr>
          <a:xfrm>
            <a:off x="3274342" y="1941225"/>
            <a:ext cx="1974850" cy="3202775"/>
          </a:xfrm>
          <a:prstGeom prst="rect">
            <a:avLst/>
          </a:prstGeom>
        </p:spPr>
      </p:pic>
      <p:pic>
        <p:nvPicPr>
          <p:cNvPr id="13" name="图片 12">
            <a:extLst>
              <a:ext uri="{FF2B5EF4-FFF2-40B4-BE49-F238E27FC236}">
                <a16:creationId xmlns:a16="http://schemas.microsoft.com/office/drawing/2014/main" id="{20D905C8-8CC6-4A49-8F97-70AABAD91310}"/>
              </a:ext>
            </a:extLst>
          </p:cNvPr>
          <p:cNvPicPr/>
          <p:nvPr/>
        </p:nvPicPr>
        <p:blipFill>
          <a:blip r:embed="rId4"/>
          <a:stretch>
            <a:fillRect/>
          </a:stretch>
        </p:blipFill>
        <p:spPr>
          <a:xfrm>
            <a:off x="233146" y="1721540"/>
            <a:ext cx="2554259" cy="4582803"/>
          </a:xfrm>
          <a:prstGeom prst="rect">
            <a:avLst/>
          </a:prstGeom>
        </p:spPr>
      </p:pic>
      <p:pic>
        <p:nvPicPr>
          <p:cNvPr id="14" name="图片 13">
            <a:extLst>
              <a:ext uri="{FF2B5EF4-FFF2-40B4-BE49-F238E27FC236}">
                <a16:creationId xmlns:a16="http://schemas.microsoft.com/office/drawing/2014/main" id="{2C289397-30D5-414E-A4C7-81E6135F41DA}"/>
              </a:ext>
            </a:extLst>
          </p:cNvPr>
          <p:cNvPicPr/>
          <p:nvPr/>
        </p:nvPicPr>
        <p:blipFill>
          <a:blip r:embed="rId5"/>
          <a:stretch>
            <a:fillRect/>
          </a:stretch>
        </p:blipFill>
        <p:spPr>
          <a:xfrm>
            <a:off x="5667029" y="1721540"/>
            <a:ext cx="2945102" cy="4582803"/>
          </a:xfrm>
          <a:prstGeom prst="rect">
            <a:avLst/>
          </a:prstGeom>
        </p:spPr>
      </p:pic>
    </p:spTree>
    <p:extLst>
      <p:ext uri="{BB962C8B-B14F-4D97-AF65-F5344CB8AC3E}">
        <p14:creationId xmlns:p14="http://schemas.microsoft.com/office/powerpoint/2010/main" val="1455220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2" name="文本框 1">
            <a:extLst>
              <a:ext uri="{FF2B5EF4-FFF2-40B4-BE49-F238E27FC236}">
                <a16:creationId xmlns:a16="http://schemas.microsoft.com/office/drawing/2014/main" id="{248753F9-C691-9648-8F4B-EA2B1D73DD77}"/>
              </a:ext>
            </a:extLst>
          </p:cNvPr>
          <p:cNvSpPr txBox="1"/>
          <p:nvPr/>
        </p:nvSpPr>
        <p:spPr>
          <a:xfrm>
            <a:off x="941080" y="1565753"/>
            <a:ext cx="1800493"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溶解氧异常检测</a:t>
            </a:r>
          </a:p>
        </p:txBody>
      </p:sp>
      <p:pic>
        <p:nvPicPr>
          <p:cNvPr id="15" name="图片 14">
            <a:extLst>
              <a:ext uri="{FF2B5EF4-FFF2-40B4-BE49-F238E27FC236}">
                <a16:creationId xmlns:a16="http://schemas.microsoft.com/office/drawing/2014/main" id="{F873A61D-F1FB-2646-8C41-47171E159753}"/>
              </a:ext>
            </a:extLst>
          </p:cNvPr>
          <p:cNvPicPr/>
          <p:nvPr/>
        </p:nvPicPr>
        <p:blipFill>
          <a:blip r:embed="rId3"/>
          <a:stretch>
            <a:fillRect/>
          </a:stretch>
        </p:blipFill>
        <p:spPr>
          <a:xfrm>
            <a:off x="3434824" y="1224915"/>
            <a:ext cx="2379980" cy="4408170"/>
          </a:xfrm>
          <a:prstGeom prst="rect">
            <a:avLst/>
          </a:prstGeom>
        </p:spPr>
      </p:pic>
      <p:pic>
        <p:nvPicPr>
          <p:cNvPr id="16" name="图片 15">
            <a:extLst>
              <a:ext uri="{FF2B5EF4-FFF2-40B4-BE49-F238E27FC236}">
                <a16:creationId xmlns:a16="http://schemas.microsoft.com/office/drawing/2014/main" id="{0B54B570-9CE1-034C-BD77-C6EE1E1C6C95}"/>
              </a:ext>
            </a:extLst>
          </p:cNvPr>
          <p:cNvPicPr/>
          <p:nvPr/>
        </p:nvPicPr>
        <p:blipFill>
          <a:blip r:embed="rId4"/>
          <a:stretch>
            <a:fillRect/>
          </a:stretch>
        </p:blipFill>
        <p:spPr>
          <a:xfrm>
            <a:off x="6096000" y="1241107"/>
            <a:ext cx="2362200" cy="4375785"/>
          </a:xfrm>
          <a:prstGeom prst="rect">
            <a:avLst/>
          </a:prstGeom>
        </p:spPr>
      </p:pic>
    </p:spTree>
    <p:extLst>
      <p:ext uri="{BB962C8B-B14F-4D97-AF65-F5344CB8AC3E}">
        <p14:creationId xmlns:p14="http://schemas.microsoft.com/office/powerpoint/2010/main" val="28020795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2" name="文本框 1">
            <a:extLst>
              <a:ext uri="{FF2B5EF4-FFF2-40B4-BE49-F238E27FC236}">
                <a16:creationId xmlns:a16="http://schemas.microsoft.com/office/drawing/2014/main" id="{248753F9-C691-9648-8F4B-EA2B1D73DD77}"/>
              </a:ext>
            </a:extLst>
          </p:cNvPr>
          <p:cNvSpPr txBox="1"/>
          <p:nvPr/>
        </p:nvSpPr>
        <p:spPr>
          <a:xfrm>
            <a:off x="941080" y="1565753"/>
            <a:ext cx="8438529" cy="369332"/>
          </a:xfrm>
          <a:prstGeom prst="rect">
            <a:avLst/>
          </a:prstGeom>
          <a:noFill/>
        </p:spPr>
        <p:txBody>
          <a:bodyPr wrap="none" rtlCol="0">
            <a:spAutoFit/>
          </a:bodyPr>
          <a:lstStyle/>
          <a:p>
            <a:r>
              <a:rPr kumimoji="1" lang="zh-CN" altLang="en-US" dirty="0">
                <a:latin typeface="Microsoft YaHei" panose="020B0503020204020204" pitchFamily="34" charset="-122"/>
                <a:ea typeface="Microsoft YaHei" panose="020B0503020204020204" pitchFamily="34" charset="-122"/>
              </a:rPr>
              <a:t>专家意见指导，使用</a:t>
            </a:r>
            <a:r>
              <a:rPr kumimoji="1" lang="en-US" altLang="zh-CN" dirty="0" err="1">
                <a:latin typeface="Microsoft YaHei" panose="020B0503020204020204" pitchFamily="34" charset="-122"/>
                <a:ea typeface="Microsoft YaHei" panose="020B0503020204020204" pitchFamily="34" charset="-122"/>
              </a:rPr>
              <a:t>Jsoup</a:t>
            </a:r>
            <a:r>
              <a:rPr kumimoji="1" lang="zh-CN" altLang="en-US" dirty="0">
                <a:latin typeface="Microsoft YaHei" panose="020B0503020204020204" pitchFamily="34" charset="-122"/>
                <a:ea typeface="Microsoft YaHei" panose="020B0503020204020204" pitchFamily="34" charset="-122"/>
              </a:rPr>
              <a:t>包抓取中国渔业网的水产养殖指导建议作为专家意见：</a:t>
            </a:r>
          </a:p>
        </p:txBody>
      </p:sp>
      <p:pic>
        <p:nvPicPr>
          <p:cNvPr id="8" name="图片 7">
            <a:extLst>
              <a:ext uri="{FF2B5EF4-FFF2-40B4-BE49-F238E27FC236}">
                <a16:creationId xmlns:a16="http://schemas.microsoft.com/office/drawing/2014/main" id="{0DDCEB63-9301-FB4C-8997-B5B293D3397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603156" y="1935085"/>
            <a:ext cx="2326005" cy="4299585"/>
          </a:xfrm>
          <a:prstGeom prst="rect">
            <a:avLst/>
          </a:prstGeom>
        </p:spPr>
      </p:pic>
      <p:pic>
        <p:nvPicPr>
          <p:cNvPr id="9" name="图片 8">
            <a:extLst>
              <a:ext uri="{FF2B5EF4-FFF2-40B4-BE49-F238E27FC236}">
                <a16:creationId xmlns:a16="http://schemas.microsoft.com/office/drawing/2014/main" id="{A48B83EF-7561-1C49-943F-3B65BCD2403B}"/>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425377" y="1929688"/>
            <a:ext cx="2331720" cy="4310380"/>
          </a:xfrm>
          <a:prstGeom prst="rect">
            <a:avLst/>
          </a:prstGeom>
        </p:spPr>
      </p:pic>
    </p:spTree>
    <p:extLst>
      <p:ext uri="{BB962C8B-B14F-4D97-AF65-F5344CB8AC3E}">
        <p14:creationId xmlns:p14="http://schemas.microsoft.com/office/powerpoint/2010/main" val="4008726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研究背景</a:t>
              </a:r>
            </a:p>
          </p:txBody>
        </p:sp>
      </p:grpSp>
      <p:sp>
        <p:nvSpPr>
          <p:cNvPr id="2" name="文本框 1">
            <a:extLst>
              <a:ext uri="{FF2B5EF4-FFF2-40B4-BE49-F238E27FC236}">
                <a16:creationId xmlns:a16="http://schemas.microsoft.com/office/drawing/2014/main" id="{29A358BF-2F87-E74E-8E91-6E06285EBAC7}"/>
              </a:ext>
            </a:extLst>
          </p:cNvPr>
          <p:cNvSpPr txBox="1"/>
          <p:nvPr/>
        </p:nvSpPr>
        <p:spPr>
          <a:xfrm>
            <a:off x="395786" y="1888193"/>
            <a:ext cx="10655842" cy="3268011"/>
          </a:xfrm>
          <a:prstGeom prst="rect">
            <a:avLst/>
          </a:prstGeom>
          <a:noFill/>
        </p:spPr>
        <p:txBody>
          <a:bodyPr wrap="square" rtlCol="0">
            <a:spAutoFit/>
          </a:bodyPr>
          <a:lstStyle/>
          <a:p>
            <a:pPr indent="457200">
              <a:lnSpc>
                <a:spcPct val="150000"/>
              </a:lnSpc>
            </a:pPr>
            <a:r>
              <a:rPr lang="zh-CN" altLang="zh-CN" sz="2000" dirty="0"/>
              <a:t>时间序列（</a:t>
            </a:r>
            <a:r>
              <a:rPr lang="en-US" altLang="zh-CN" sz="2000" dirty="0"/>
              <a:t>Time Series Data</a:t>
            </a:r>
            <a:r>
              <a:rPr lang="zh-CN" altLang="zh-CN" sz="2000" dirty="0"/>
              <a:t>），顾名思义就是按照时间顺序排列的一组数据序列。时间序列预测，是要通过分析时间序列数据，总结归纳出相应的规律，做到提前掌握其未来发展趋势，以此为决策提供依据</a:t>
            </a:r>
            <a:r>
              <a:rPr lang="zh-CN" altLang="en-US" sz="2000" dirty="0"/>
              <a:t>。</a:t>
            </a:r>
            <a:endParaRPr lang="en-US" altLang="zh-CN" sz="2000" dirty="0"/>
          </a:p>
          <a:p>
            <a:pPr indent="457200">
              <a:lnSpc>
                <a:spcPct val="150000"/>
              </a:lnSpc>
            </a:pPr>
            <a:endParaRPr lang="en-US" altLang="zh-CN" sz="2000" dirty="0"/>
          </a:p>
          <a:p>
            <a:pPr indent="457200">
              <a:lnSpc>
                <a:spcPct val="150000"/>
              </a:lnSpc>
            </a:pPr>
            <a:r>
              <a:rPr lang="zh-CN" altLang="zh-CN" sz="2000" dirty="0"/>
              <a:t>溶解氧数据是时间序列的一种</a:t>
            </a:r>
            <a:r>
              <a:rPr lang="zh-CN" altLang="en-US" sz="2000" dirty="0"/>
              <a:t>，</a:t>
            </a:r>
            <a:r>
              <a:rPr lang="zh-CN" altLang="zh-CN" sz="2000" dirty="0"/>
              <a:t>具有</a:t>
            </a:r>
            <a:r>
              <a:rPr lang="zh-CN" altLang="zh-CN" sz="2000" dirty="0">
                <a:solidFill>
                  <a:srgbClr val="0432FF"/>
                </a:solidFill>
                <a:latin typeface="Microsoft YaHei" panose="020B0503020204020204" pitchFamily="34" charset="-122"/>
                <a:ea typeface="Microsoft YaHei" panose="020B0503020204020204" pitchFamily="34" charset="-122"/>
              </a:rPr>
              <a:t>非线性、非平稳性</a:t>
            </a:r>
            <a:r>
              <a:rPr lang="zh-CN" altLang="en-US" sz="2000" dirty="0"/>
              <a:t>的特点</a:t>
            </a:r>
            <a:r>
              <a:rPr lang="zh-CN" altLang="zh-CN" sz="2000" dirty="0"/>
              <a:t>，针对溶解氧问题的研究，本质是对时间序列的研究，</a:t>
            </a:r>
            <a:r>
              <a:rPr lang="zh-CN" altLang="zh-CN" sz="2000" dirty="0">
                <a:solidFill>
                  <a:srgbClr val="FF0000"/>
                </a:solidFill>
              </a:rPr>
              <a:t>本文针对溶解氧时间序列数据预测</a:t>
            </a:r>
            <a:r>
              <a:rPr lang="zh-CN" altLang="zh-CN" sz="2000" dirty="0"/>
              <a:t>，提出了一种基于深度学习网络，引入</a:t>
            </a:r>
            <a:r>
              <a:rPr lang="zh-CN" altLang="en-US" sz="2000" dirty="0"/>
              <a:t>优化</a:t>
            </a:r>
            <a:r>
              <a:rPr lang="zh-CN" altLang="zh-CN" sz="2000" dirty="0"/>
              <a:t>算法的新方法，并设计和实现了一款溶解氧分析预测</a:t>
            </a:r>
            <a:r>
              <a:rPr lang="en-US" altLang="zh-CN" sz="2000" dirty="0"/>
              <a:t>APP</a:t>
            </a:r>
            <a:r>
              <a:rPr lang="zh-CN" altLang="zh-CN" sz="2000" dirty="0"/>
              <a:t>。 </a:t>
            </a:r>
            <a:endParaRPr lang="zh-CN" altLang="en-US" sz="2000" dirty="0"/>
          </a:p>
        </p:txBody>
      </p:sp>
    </p:spTree>
    <p:extLst>
      <p:ext uri="{BB962C8B-B14F-4D97-AF65-F5344CB8AC3E}">
        <p14:creationId xmlns:p14="http://schemas.microsoft.com/office/powerpoint/2010/main" val="34679888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安卓</a:t>
              </a:r>
              <a:r>
                <a:rPr lang="en-US" altLang="zh-CN" sz="2800" dirty="0">
                  <a:latin typeface="华文细黑" panose="02010600040101010101" pitchFamily="2" charset="-122"/>
                  <a:ea typeface="华文细黑" panose="02010600040101010101" pitchFamily="2" charset="-122"/>
                </a:rPr>
                <a:t>APP</a:t>
              </a:r>
              <a:r>
                <a:rPr lang="zh-CN" altLang="en-US" sz="2800" dirty="0">
                  <a:latin typeface="华文细黑" panose="02010600040101010101" pitchFamily="2" charset="-122"/>
                  <a:ea typeface="华文细黑" panose="02010600040101010101" pitchFamily="2" charset="-122"/>
                </a:rPr>
                <a:t>客户端</a:t>
              </a:r>
            </a:p>
          </p:txBody>
        </p:sp>
      </p:grpSp>
      <p:sp>
        <p:nvSpPr>
          <p:cNvPr id="3" name="文本框 2">
            <a:extLst>
              <a:ext uri="{FF2B5EF4-FFF2-40B4-BE49-F238E27FC236}">
                <a16:creationId xmlns:a16="http://schemas.microsoft.com/office/drawing/2014/main" id="{B1414D9A-1C9A-B341-A659-2D08C3727B7B}"/>
              </a:ext>
            </a:extLst>
          </p:cNvPr>
          <p:cNvSpPr txBox="1"/>
          <p:nvPr/>
        </p:nvSpPr>
        <p:spPr>
          <a:xfrm>
            <a:off x="1177446" y="1693393"/>
            <a:ext cx="10133557" cy="1211294"/>
          </a:xfrm>
          <a:prstGeom prst="rect">
            <a:avLst/>
          </a:prstGeom>
          <a:noFill/>
        </p:spPr>
        <p:txBody>
          <a:bodyPr wrap="square" rtlCol="0">
            <a:spAutoFit/>
          </a:bodyPr>
          <a:lstStyle/>
          <a:p>
            <a:pPr>
              <a:lnSpc>
                <a:spcPct val="125000"/>
              </a:lnSpc>
            </a:pPr>
            <a:r>
              <a:rPr lang="zh-CN" altLang="zh-CN" sz="2000" dirty="0">
                <a:latin typeface="Microsoft YaHei" panose="020B0503020204020204" pitchFamily="34" charset="-122"/>
                <a:ea typeface="Microsoft YaHei" panose="020B0503020204020204" pitchFamily="34" charset="-122"/>
              </a:rPr>
              <a:t>天气预报子模块，利用聚合天气、百度地图等网站的</a:t>
            </a:r>
            <a:r>
              <a:rPr lang="en-US" altLang="zh-CN" sz="2000" dirty="0" err="1">
                <a:latin typeface="Microsoft YaHei" panose="020B0503020204020204" pitchFamily="34" charset="-122"/>
                <a:ea typeface="Microsoft YaHei" panose="020B0503020204020204" pitchFamily="34" charset="-122"/>
              </a:rPr>
              <a:t>api</a:t>
            </a:r>
            <a:r>
              <a:rPr lang="zh-CN" altLang="zh-CN" sz="2000" dirty="0">
                <a:latin typeface="Microsoft YaHei" panose="020B0503020204020204" pitchFamily="34" charset="-122"/>
                <a:ea typeface="Microsoft YaHei" panose="020B0503020204020204" pitchFamily="34" charset="-122"/>
              </a:rPr>
              <a:t>接口，在本地实现实时天气、天气预报功能，为用户直接提供天气信息。</a:t>
            </a:r>
          </a:p>
          <a:p>
            <a:pPr>
              <a:lnSpc>
                <a:spcPct val="125000"/>
              </a:lnSpc>
            </a:pPr>
            <a:endParaRPr kumimoji="1" lang="zh-CN" altLang="en-US" sz="2000" dirty="0">
              <a:latin typeface="Microsoft YaHei" panose="020B0503020204020204" pitchFamily="34" charset="-122"/>
              <a:ea typeface="Microsoft YaHei" panose="020B0503020204020204" pitchFamily="34" charset="-122"/>
            </a:endParaRPr>
          </a:p>
        </p:txBody>
      </p:sp>
      <p:pic>
        <p:nvPicPr>
          <p:cNvPr id="10" name="图片 9">
            <a:extLst>
              <a:ext uri="{FF2B5EF4-FFF2-40B4-BE49-F238E27FC236}">
                <a16:creationId xmlns:a16="http://schemas.microsoft.com/office/drawing/2014/main" id="{803F9729-9914-104F-B15A-4F5626ABE3C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80997" y="2299039"/>
            <a:ext cx="2602865" cy="4811395"/>
          </a:xfrm>
          <a:prstGeom prst="rect">
            <a:avLst/>
          </a:prstGeom>
        </p:spPr>
      </p:pic>
      <p:pic>
        <p:nvPicPr>
          <p:cNvPr id="11" name="图片 10">
            <a:extLst>
              <a:ext uri="{FF2B5EF4-FFF2-40B4-BE49-F238E27FC236}">
                <a16:creationId xmlns:a16="http://schemas.microsoft.com/office/drawing/2014/main" id="{FA75D927-AA11-9943-83E5-F34680DF6AF8}"/>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199588" y="2299039"/>
            <a:ext cx="2602865" cy="4811395"/>
          </a:xfrm>
          <a:prstGeom prst="rect">
            <a:avLst/>
          </a:prstGeom>
        </p:spPr>
      </p:pic>
      <p:pic>
        <p:nvPicPr>
          <p:cNvPr id="12" name="图片 11">
            <a:extLst>
              <a:ext uri="{FF2B5EF4-FFF2-40B4-BE49-F238E27FC236}">
                <a16:creationId xmlns:a16="http://schemas.microsoft.com/office/drawing/2014/main" id="{DDFDBD1F-A128-0D49-A401-42EFEC041FAA}"/>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506004" y="2299039"/>
            <a:ext cx="2426335" cy="4484370"/>
          </a:xfrm>
          <a:prstGeom prst="rect">
            <a:avLst/>
          </a:prstGeom>
        </p:spPr>
      </p:pic>
      <p:pic>
        <p:nvPicPr>
          <p:cNvPr id="13" name="图片 12">
            <a:extLst>
              <a:ext uri="{FF2B5EF4-FFF2-40B4-BE49-F238E27FC236}">
                <a16:creationId xmlns:a16="http://schemas.microsoft.com/office/drawing/2014/main" id="{3A6D97AD-0C2B-9F49-B50A-BA357B4D87BD}"/>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7932339" y="2293641"/>
            <a:ext cx="2432050" cy="4495165"/>
          </a:xfrm>
          <a:prstGeom prst="rect">
            <a:avLst/>
          </a:prstGeom>
        </p:spPr>
      </p:pic>
    </p:spTree>
    <p:extLst>
      <p:ext uri="{BB962C8B-B14F-4D97-AF65-F5344CB8AC3E}">
        <p14:creationId xmlns:p14="http://schemas.microsoft.com/office/powerpoint/2010/main" val="3876443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rcRect t="60589" r="53519"/>
          <a:stretch>
            <a:fillRect/>
          </a:stretch>
        </p:blipFill>
        <p:spPr>
          <a:xfrm rot="18571216">
            <a:off x="-830670" y="-1570681"/>
            <a:ext cx="6555461" cy="4989057"/>
          </a:xfrm>
          <a:custGeom>
            <a:avLst/>
            <a:gdLst>
              <a:gd name="connsiteX0" fmla="*/ 1605325 w 4313260"/>
              <a:gd name="connsiteY0" fmla="*/ 0 h 3282622"/>
              <a:gd name="connsiteX1" fmla="*/ 4313260 w 4313260"/>
              <a:gd name="connsiteY1" fmla="*/ 3282622 h 3282622"/>
              <a:gd name="connsiteX2" fmla="*/ 0 w 4313260"/>
              <a:gd name="connsiteY2" fmla="*/ 3282622 h 3282622"/>
              <a:gd name="connsiteX3" fmla="*/ 0 w 4313260"/>
              <a:gd name="connsiteY3" fmla="*/ 1324281 h 3282622"/>
              <a:gd name="connsiteX4" fmla="*/ 1605325 w 4313260"/>
              <a:gd name="connsiteY4" fmla="*/ 0 h 3282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260" h="3282622">
                <a:moveTo>
                  <a:pt x="1605325" y="0"/>
                </a:moveTo>
                <a:lnTo>
                  <a:pt x="4313260" y="3282622"/>
                </a:lnTo>
                <a:lnTo>
                  <a:pt x="0" y="3282622"/>
                </a:lnTo>
                <a:lnTo>
                  <a:pt x="0" y="1324281"/>
                </a:lnTo>
                <a:lnTo>
                  <a:pt x="1605325" y="0"/>
                </a:lnTo>
                <a:close/>
              </a:path>
            </a:pathLst>
          </a:custGeom>
        </p:spPr>
      </p:pic>
      <p:pic>
        <p:nvPicPr>
          <p:cNvPr id="12" name="图片 11"/>
          <p:cNvPicPr>
            <a:picLocks noChangeAspect="1"/>
          </p:cNvPicPr>
          <p:nvPr/>
        </p:nvPicPr>
        <p:blipFill>
          <a:blip r:embed="rId2">
            <a:extLst>
              <a:ext uri="{28A0092B-C50C-407E-A947-70E740481C1C}">
                <a14:useLocalDpi xmlns:a14="http://schemas.microsoft.com/office/drawing/2010/main" val="0"/>
              </a:ext>
            </a:extLst>
          </a:blip>
          <a:srcRect t="61706" r="40353"/>
          <a:stretch>
            <a:fillRect/>
          </a:stretch>
        </p:blipFill>
        <p:spPr>
          <a:xfrm rot="8195221">
            <a:off x="6015934" y="3502426"/>
            <a:ext cx="7957079" cy="4585384"/>
          </a:xfrm>
          <a:custGeom>
            <a:avLst/>
            <a:gdLst>
              <a:gd name="connsiteX0" fmla="*/ 0 w 5125566"/>
              <a:gd name="connsiteY0" fmla="*/ 2953683 h 2953683"/>
              <a:gd name="connsiteX1" fmla="*/ 0 w 5125566"/>
              <a:gd name="connsiteY1" fmla="*/ 2117735 h 2953683"/>
              <a:gd name="connsiteX2" fmla="*/ 2003551 w 5125566"/>
              <a:gd name="connsiteY2" fmla="*/ 0 h 2953683"/>
              <a:gd name="connsiteX3" fmla="*/ 5125566 w 5125566"/>
              <a:gd name="connsiteY3" fmla="*/ 2953683 h 2953683"/>
              <a:gd name="connsiteX4" fmla="*/ 0 w 5125566"/>
              <a:gd name="connsiteY4" fmla="*/ 2953683 h 2953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5566" h="2953683">
                <a:moveTo>
                  <a:pt x="0" y="2953683"/>
                </a:moveTo>
                <a:lnTo>
                  <a:pt x="0" y="2117735"/>
                </a:lnTo>
                <a:lnTo>
                  <a:pt x="2003551" y="0"/>
                </a:lnTo>
                <a:lnTo>
                  <a:pt x="5125566" y="2953683"/>
                </a:lnTo>
                <a:lnTo>
                  <a:pt x="0" y="2953683"/>
                </a:lnTo>
                <a:close/>
              </a:path>
            </a:pathLst>
          </a:custGeom>
        </p:spPr>
      </p:pic>
      <p:sp>
        <p:nvSpPr>
          <p:cNvPr id="13" name="文本框 12"/>
          <p:cNvSpPr txBox="1"/>
          <p:nvPr/>
        </p:nvSpPr>
        <p:spPr>
          <a:xfrm>
            <a:off x="4000821" y="3373743"/>
            <a:ext cx="3908715" cy="830997"/>
          </a:xfrm>
          <a:prstGeom prst="rect">
            <a:avLst/>
          </a:prstGeom>
          <a:noFill/>
        </p:spPr>
        <p:txBody>
          <a:bodyPr wrap="square" rtlCol="0">
            <a:spAutoFit/>
          </a:bodyPr>
          <a:lstStyle/>
          <a:p>
            <a:pPr algn="ctr"/>
            <a:r>
              <a:rPr lang="zh-CN" altLang="en-US" sz="4800" b="1" dirty="0">
                <a:solidFill>
                  <a:srgbClr val="000000"/>
                </a:solidFill>
                <a:effectLst>
                  <a:outerShdw blurRad="60007" dist="310007" dir="7680000" sy="30000" kx="1300200" algn="ctr" rotWithShape="0">
                    <a:prstClr val="black">
                      <a:alpha val="32000"/>
                    </a:prstClr>
                  </a:outerShdw>
                </a:effectLst>
                <a:latin typeface="造字工房悦黑体验版纤细体" pitchFamily="50" charset="-122"/>
                <a:ea typeface="造字工房悦黑体验版纤细体" pitchFamily="50" charset="-122"/>
              </a:rPr>
              <a:t>总结与展望</a:t>
            </a:r>
          </a:p>
        </p:txBody>
      </p:sp>
      <p:cxnSp>
        <p:nvCxnSpPr>
          <p:cNvPr id="14" name="直接连接符 13"/>
          <p:cNvCxnSpPr/>
          <p:nvPr/>
        </p:nvCxnSpPr>
        <p:spPr>
          <a:xfrm>
            <a:off x="3934887" y="4151425"/>
            <a:ext cx="3944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18188" y="2138920"/>
            <a:ext cx="1768659" cy="1323439"/>
          </a:xfrm>
          <a:prstGeom prst="rect">
            <a:avLst/>
          </a:prstGeom>
          <a:noFill/>
        </p:spPr>
        <p:txBody>
          <a:bodyPr wrap="square" rtlCol="0">
            <a:spAutoFit/>
          </a:bodyPr>
          <a:lstStyle/>
          <a:p>
            <a:r>
              <a:rPr lang="en-US" altLang="zh-CN" sz="8000" b="1" dirty="0">
                <a:solidFill>
                  <a:srgbClr val="000000"/>
                </a:solidFill>
                <a:latin typeface="方正兰亭粗黑简体" panose="02000000000000000000" pitchFamily="2" charset="-122"/>
                <a:ea typeface="方正兰亭粗黑简体" panose="02000000000000000000" pitchFamily="2" charset="-122"/>
              </a:rPr>
              <a:t>05</a:t>
            </a:r>
            <a:endParaRPr lang="zh-CN" altLang="en-US" sz="8000" b="1" dirty="0">
              <a:solidFill>
                <a:srgbClr val="000000"/>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spd="slow">
    <p:randomBar dir="ver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5347023" y="3945298"/>
            <a:ext cx="6844977" cy="1923259"/>
            <a:chOff x="1160829" y="1821990"/>
            <a:chExt cx="10033495" cy="2688299"/>
          </a:xfrm>
          <a:solidFill>
            <a:srgbClr val="559DE2"/>
          </a:solidFill>
          <a:effectLst>
            <a:reflection blurRad="6350" stA="44000" endPos="50000" dir="5400000" sy="-100000" algn="bl" rotWithShape="0"/>
          </a:effectLst>
        </p:grpSpPr>
        <p:sp>
          <p:nvSpPr>
            <p:cNvPr id="9" name="Freeform 8"/>
            <p:cNvSpPr>
              <a:spLocks noEditPoints="1"/>
            </p:cNvSpPr>
            <p:nvPr/>
          </p:nvSpPr>
          <p:spPr bwMode="auto">
            <a:xfrm>
              <a:off x="6289015" y="4031365"/>
              <a:ext cx="879349" cy="393079"/>
            </a:xfrm>
            <a:custGeom>
              <a:avLst/>
              <a:gdLst>
                <a:gd name="T0" fmla="*/ 97 w 216"/>
                <a:gd name="T1" fmla="*/ 55 h 86"/>
                <a:gd name="T2" fmla="*/ 0 w 216"/>
                <a:gd name="T3" fmla="*/ 55 h 86"/>
                <a:gd name="T4" fmla="*/ 0 w 216"/>
                <a:gd name="T5" fmla="*/ 56 h 86"/>
                <a:gd name="T6" fmla="*/ 0 w 216"/>
                <a:gd name="T7" fmla="*/ 59 h 86"/>
                <a:gd name="T8" fmla="*/ 0 w 216"/>
                <a:gd name="T9" fmla="*/ 66 h 86"/>
                <a:gd name="T10" fmla="*/ 0 w 216"/>
                <a:gd name="T11" fmla="*/ 75 h 86"/>
                <a:gd name="T12" fmla="*/ 9 w 216"/>
                <a:gd name="T13" fmla="*/ 75 h 86"/>
                <a:gd name="T14" fmla="*/ 9 w 216"/>
                <a:gd name="T15" fmla="*/ 66 h 86"/>
                <a:gd name="T16" fmla="*/ 19 w 216"/>
                <a:gd name="T17" fmla="*/ 66 h 86"/>
                <a:gd name="T18" fmla="*/ 91 w 216"/>
                <a:gd name="T19" fmla="*/ 66 h 86"/>
                <a:gd name="T20" fmla="*/ 91 w 216"/>
                <a:gd name="T21" fmla="*/ 79 h 86"/>
                <a:gd name="T22" fmla="*/ 143 w 216"/>
                <a:gd name="T23" fmla="*/ 79 h 86"/>
                <a:gd name="T24" fmla="*/ 143 w 216"/>
                <a:gd name="T25" fmla="*/ 86 h 86"/>
                <a:gd name="T26" fmla="*/ 167 w 216"/>
                <a:gd name="T27" fmla="*/ 86 h 86"/>
                <a:gd name="T28" fmla="*/ 167 w 216"/>
                <a:gd name="T29" fmla="*/ 85 h 86"/>
                <a:gd name="T30" fmla="*/ 189 w 216"/>
                <a:gd name="T31" fmla="*/ 63 h 86"/>
                <a:gd name="T32" fmla="*/ 212 w 216"/>
                <a:gd name="T33" fmla="*/ 85 h 86"/>
                <a:gd name="T34" fmla="*/ 212 w 216"/>
                <a:gd name="T35" fmla="*/ 86 h 86"/>
                <a:gd name="T36" fmla="*/ 216 w 216"/>
                <a:gd name="T37" fmla="*/ 86 h 86"/>
                <a:gd name="T38" fmla="*/ 216 w 216"/>
                <a:gd name="T39" fmla="*/ 36 h 86"/>
                <a:gd name="T40" fmla="*/ 193 w 216"/>
                <a:gd name="T41" fmla="*/ 0 h 86"/>
                <a:gd name="T42" fmla="*/ 143 w 216"/>
                <a:gd name="T43" fmla="*/ 0 h 86"/>
                <a:gd name="T44" fmla="*/ 143 w 216"/>
                <a:gd name="T45" fmla="*/ 55 h 86"/>
                <a:gd name="T46" fmla="*/ 97 w 216"/>
                <a:gd name="T47" fmla="*/ 55 h 86"/>
                <a:gd name="T48" fmla="*/ 186 w 216"/>
                <a:gd name="T49" fmla="*/ 7 h 86"/>
                <a:gd name="T50" fmla="*/ 192 w 216"/>
                <a:gd name="T51" fmla="*/ 7 h 86"/>
                <a:gd name="T52" fmla="*/ 209 w 216"/>
                <a:gd name="T53" fmla="*/ 33 h 86"/>
                <a:gd name="T54" fmla="*/ 186 w 216"/>
                <a:gd name="T55" fmla="*/ 33 h 86"/>
                <a:gd name="T56" fmla="*/ 186 w 216"/>
                <a:gd name="T57" fmla="*/ 7 h 86"/>
                <a:gd name="T58" fmla="*/ 152 w 216"/>
                <a:gd name="T59" fmla="*/ 7 h 86"/>
                <a:gd name="T60" fmla="*/ 183 w 216"/>
                <a:gd name="T61" fmla="*/ 7 h 86"/>
                <a:gd name="T62" fmla="*/ 183 w 216"/>
                <a:gd name="T63" fmla="*/ 33 h 86"/>
                <a:gd name="T64" fmla="*/ 152 w 216"/>
                <a:gd name="T65" fmla="*/ 33 h 86"/>
                <a:gd name="T66" fmla="*/ 152 w 216"/>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86">
                  <a:moveTo>
                    <a:pt x="97"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2" y="63"/>
                    <a:pt x="212" y="73"/>
                    <a:pt x="212" y="85"/>
                  </a:cubicBezTo>
                  <a:cubicBezTo>
                    <a:pt x="212" y="86"/>
                    <a:pt x="212" y="86"/>
                    <a:pt x="212" y="86"/>
                  </a:cubicBezTo>
                  <a:cubicBezTo>
                    <a:pt x="216" y="86"/>
                    <a:pt x="216" y="86"/>
                    <a:pt x="216" y="86"/>
                  </a:cubicBezTo>
                  <a:cubicBezTo>
                    <a:pt x="216" y="36"/>
                    <a:pt x="216" y="36"/>
                    <a:pt x="216" y="36"/>
                  </a:cubicBezTo>
                  <a:cubicBezTo>
                    <a:pt x="193" y="0"/>
                    <a:pt x="193" y="0"/>
                    <a:pt x="193" y="0"/>
                  </a:cubicBezTo>
                  <a:cubicBezTo>
                    <a:pt x="143" y="0"/>
                    <a:pt x="143" y="0"/>
                    <a:pt x="143" y="0"/>
                  </a:cubicBezTo>
                  <a:cubicBezTo>
                    <a:pt x="143" y="55"/>
                    <a:pt x="143" y="55"/>
                    <a:pt x="143" y="55"/>
                  </a:cubicBezTo>
                  <a:cubicBezTo>
                    <a:pt x="97" y="55"/>
                    <a:pt x="97" y="55"/>
                    <a:pt x="97" y="55"/>
                  </a:cubicBezTo>
                  <a:close/>
                  <a:moveTo>
                    <a:pt x="186" y="7"/>
                  </a:moveTo>
                  <a:cubicBezTo>
                    <a:pt x="192" y="7"/>
                    <a:pt x="192" y="7"/>
                    <a:pt x="192" y="7"/>
                  </a:cubicBezTo>
                  <a:cubicBezTo>
                    <a:pt x="209" y="33"/>
                    <a:pt x="209" y="33"/>
                    <a:pt x="209" y="33"/>
                  </a:cubicBezTo>
                  <a:cubicBezTo>
                    <a:pt x="186" y="33"/>
                    <a:pt x="186" y="33"/>
                    <a:pt x="186" y="33"/>
                  </a:cubicBezTo>
                  <a:lnTo>
                    <a:pt x="186" y="7"/>
                  </a:lnTo>
                  <a:close/>
                  <a:moveTo>
                    <a:pt x="152" y="7"/>
                  </a:moveTo>
                  <a:cubicBezTo>
                    <a:pt x="183" y="7"/>
                    <a:pt x="183" y="7"/>
                    <a:pt x="183" y="7"/>
                  </a:cubicBezTo>
                  <a:cubicBezTo>
                    <a:pt x="183" y="33"/>
                    <a:pt x="183" y="33"/>
                    <a:pt x="183" y="33"/>
                  </a:cubicBezTo>
                  <a:cubicBezTo>
                    <a:pt x="152" y="33"/>
                    <a:pt x="152" y="33"/>
                    <a:pt x="152" y="33"/>
                  </a:cubicBezTo>
                  <a:lnTo>
                    <a:pt x="152"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 name="Freeform 9"/>
            <p:cNvSpPr/>
            <p:nvPr/>
          </p:nvSpPr>
          <p:spPr bwMode="auto">
            <a:xfrm>
              <a:off x="6183656" y="3922930"/>
              <a:ext cx="745623" cy="336603"/>
            </a:xfrm>
            <a:custGeom>
              <a:avLst/>
              <a:gdLst>
                <a:gd name="T0" fmla="*/ 299 w 368"/>
                <a:gd name="T1" fmla="*/ 40 h 149"/>
                <a:gd name="T2" fmla="*/ 309 w 368"/>
                <a:gd name="T3" fmla="*/ 0 h 149"/>
                <a:gd name="T4" fmla="*/ 368 w 368"/>
                <a:gd name="T5" fmla="*/ 0 h 149"/>
                <a:gd name="T6" fmla="*/ 368 w 368"/>
                <a:gd name="T7" fmla="*/ 22 h 149"/>
                <a:gd name="T8" fmla="*/ 342 w 368"/>
                <a:gd name="T9" fmla="*/ 22 h 149"/>
                <a:gd name="T10" fmla="*/ 299 w 368"/>
                <a:gd name="T11" fmla="*/ 149 h 149"/>
                <a:gd name="T12" fmla="*/ 0 w 368"/>
                <a:gd name="T13" fmla="*/ 149 h 149"/>
                <a:gd name="T14" fmla="*/ 0 w 368"/>
                <a:gd name="T15" fmla="*/ 40 h 149"/>
                <a:gd name="T16" fmla="*/ 299 w 368"/>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149">
                  <a:moveTo>
                    <a:pt x="299" y="40"/>
                  </a:moveTo>
                  <a:lnTo>
                    <a:pt x="309" y="0"/>
                  </a:lnTo>
                  <a:lnTo>
                    <a:pt x="368" y="0"/>
                  </a:lnTo>
                  <a:lnTo>
                    <a:pt x="368" y="22"/>
                  </a:lnTo>
                  <a:lnTo>
                    <a:pt x="342" y="22"/>
                  </a:lnTo>
                  <a:lnTo>
                    <a:pt x="299" y="149"/>
                  </a:lnTo>
                  <a:lnTo>
                    <a:pt x="0" y="149"/>
                  </a:lnTo>
                  <a:lnTo>
                    <a:pt x="0" y="40"/>
                  </a:lnTo>
                  <a:lnTo>
                    <a:pt x="29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 name="Freeform 10"/>
            <p:cNvSpPr>
              <a:spLocks noEditPoints="1"/>
            </p:cNvSpPr>
            <p:nvPr/>
          </p:nvSpPr>
          <p:spPr bwMode="auto">
            <a:xfrm>
              <a:off x="6509865"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1" y="5"/>
                    <a:pt x="17" y="5"/>
                  </a:cubicBezTo>
                  <a:cubicBezTo>
                    <a:pt x="24" y="5"/>
                    <a:pt x="30" y="10"/>
                    <a:pt x="30" y="17"/>
                  </a:cubicBezTo>
                  <a:cubicBezTo>
                    <a:pt x="30" y="24"/>
                    <a:pt x="24" y="30"/>
                    <a:pt x="17"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2" name="Freeform 11"/>
            <p:cNvSpPr>
              <a:spLocks noEditPoints="1"/>
            </p:cNvSpPr>
            <p:nvPr/>
          </p:nvSpPr>
          <p:spPr bwMode="auto">
            <a:xfrm>
              <a:off x="6990063"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3" name="Freeform 12"/>
            <p:cNvSpPr>
              <a:spLocks noEditPoints="1"/>
            </p:cNvSpPr>
            <p:nvPr/>
          </p:nvSpPr>
          <p:spPr bwMode="auto">
            <a:xfrm>
              <a:off x="6341695" y="4340858"/>
              <a:ext cx="143857" cy="160395"/>
            </a:xfrm>
            <a:custGeom>
              <a:avLst/>
              <a:gdLst>
                <a:gd name="T0" fmla="*/ 0 w 35"/>
                <a:gd name="T1" fmla="*/ 17 h 35"/>
                <a:gd name="T2" fmla="*/ 18 w 35"/>
                <a:gd name="T3" fmla="*/ 35 h 35"/>
                <a:gd name="T4" fmla="*/ 35 w 35"/>
                <a:gd name="T5" fmla="*/ 17 h 35"/>
                <a:gd name="T6" fmla="*/ 18 w 35"/>
                <a:gd name="T7" fmla="*/ 0 h 35"/>
                <a:gd name="T8" fmla="*/ 0 w 35"/>
                <a:gd name="T9" fmla="*/ 17 h 35"/>
                <a:gd name="T10" fmla="*/ 5 w 35"/>
                <a:gd name="T11" fmla="*/ 17 h 35"/>
                <a:gd name="T12" fmla="*/ 18 w 35"/>
                <a:gd name="T13" fmla="*/ 5 h 35"/>
                <a:gd name="T14" fmla="*/ 30 w 35"/>
                <a:gd name="T15" fmla="*/ 17 h 35"/>
                <a:gd name="T16" fmla="*/ 18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8" y="35"/>
                  </a:cubicBezTo>
                  <a:cubicBezTo>
                    <a:pt x="27" y="35"/>
                    <a:pt x="35" y="27"/>
                    <a:pt x="35" y="17"/>
                  </a:cubicBezTo>
                  <a:cubicBezTo>
                    <a:pt x="35" y="8"/>
                    <a:pt x="27" y="0"/>
                    <a:pt x="18" y="0"/>
                  </a:cubicBezTo>
                  <a:cubicBezTo>
                    <a:pt x="8" y="0"/>
                    <a:pt x="0" y="8"/>
                    <a:pt x="0" y="17"/>
                  </a:cubicBezTo>
                  <a:close/>
                  <a:moveTo>
                    <a:pt x="5" y="17"/>
                  </a:moveTo>
                  <a:cubicBezTo>
                    <a:pt x="5" y="10"/>
                    <a:pt x="11" y="5"/>
                    <a:pt x="18" y="5"/>
                  </a:cubicBezTo>
                  <a:cubicBezTo>
                    <a:pt x="25" y="5"/>
                    <a:pt x="30" y="10"/>
                    <a:pt x="30" y="17"/>
                  </a:cubicBezTo>
                  <a:cubicBezTo>
                    <a:pt x="30"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4" name="Freeform 13"/>
            <p:cNvSpPr>
              <a:spLocks noEditPoints="1"/>
            </p:cNvSpPr>
            <p:nvPr/>
          </p:nvSpPr>
          <p:spPr bwMode="auto">
            <a:xfrm>
              <a:off x="7360848" y="4031365"/>
              <a:ext cx="875297" cy="393079"/>
            </a:xfrm>
            <a:custGeom>
              <a:avLst/>
              <a:gdLst>
                <a:gd name="T0" fmla="*/ 96 w 215"/>
                <a:gd name="T1" fmla="*/ 55 h 86"/>
                <a:gd name="T2" fmla="*/ 0 w 215"/>
                <a:gd name="T3" fmla="*/ 55 h 86"/>
                <a:gd name="T4" fmla="*/ 0 w 215"/>
                <a:gd name="T5" fmla="*/ 56 h 86"/>
                <a:gd name="T6" fmla="*/ 0 w 215"/>
                <a:gd name="T7" fmla="*/ 59 h 86"/>
                <a:gd name="T8" fmla="*/ 0 w 215"/>
                <a:gd name="T9" fmla="*/ 66 h 86"/>
                <a:gd name="T10" fmla="*/ 0 w 215"/>
                <a:gd name="T11" fmla="*/ 75 h 86"/>
                <a:gd name="T12" fmla="*/ 9 w 215"/>
                <a:gd name="T13" fmla="*/ 75 h 86"/>
                <a:gd name="T14" fmla="*/ 9 w 215"/>
                <a:gd name="T15" fmla="*/ 66 h 86"/>
                <a:gd name="T16" fmla="*/ 19 w 215"/>
                <a:gd name="T17" fmla="*/ 66 h 86"/>
                <a:gd name="T18" fmla="*/ 91 w 215"/>
                <a:gd name="T19" fmla="*/ 66 h 86"/>
                <a:gd name="T20" fmla="*/ 91 w 215"/>
                <a:gd name="T21" fmla="*/ 79 h 86"/>
                <a:gd name="T22" fmla="*/ 143 w 215"/>
                <a:gd name="T23" fmla="*/ 79 h 86"/>
                <a:gd name="T24" fmla="*/ 143 w 215"/>
                <a:gd name="T25" fmla="*/ 86 h 86"/>
                <a:gd name="T26" fmla="*/ 167 w 215"/>
                <a:gd name="T27" fmla="*/ 86 h 86"/>
                <a:gd name="T28" fmla="*/ 167 w 215"/>
                <a:gd name="T29" fmla="*/ 85 h 86"/>
                <a:gd name="T30" fmla="*/ 189 w 215"/>
                <a:gd name="T31" fmla="*/ 63 h 86"/>
                <a:gd name="T32" fmla="*/ 212 w 215"/>
                <a:gd name="T33" fmla="*/ 85 h 86"/>
                <a:gd name="T34" fmla="*/ 212 w 215"/>
                <a:gd name="T35" fmla="*/ 86 h 86"/>
                <a:gd name="T36" fmla="*/ 215 w 215"/>
                <a:gd name="T37" fmla="*/ 86 h 86"/>
                <a:gd name="T38" fmla="*/ 215 w 215"/>
                <a:gd name="T39" fmla="*/ 36 h 86"/>
                <a:gd name="T40" fmla="*/ 192 w 215"/>
                <a:gd name="T41" fmla="*/ 0 h 86"/>
                <a:gd name="T42" fmla="*/ 143 w 215"/>
                <a:gd name="T43" fmla="*/ 0 h 86"/>
                <a:gd name="T44" fmla="*/ 143 w 215"/>
                <a:gd name="T45" fmla="*/ 55 h 86"/>
                <a:gd name="T46" fmla="*/ 96 w 215"/>
                <a:gd name="T47" fmla="*/ 55 h 86"/>
                <a:gd name="T48" fmla="*/ 185 w 215"/>
                <a:gd name="T49" fmla="*/ 7 h 86"/>
                <a:gd name="T50" fmla="*/ 192 w 215"/>
                <a:gd name="T51" fmla="*/ 7 h 86"/>
                <a:gd name="T52" fmla="*/ 209 w 215"/>
                <a:gd name="T53" fmla="*/ 33 h 86"/>
                <a:gd name="T54" fmla="*/ 185 w 215"/>
                <a:gd name="T55" fmla="*/ 33 h 86"/>
                <a:gd name="T56" fmla="*/ 185 w 215"/>
                <a:gd name="T57" fmla="*/ 7 h 86"/>
                <a:gd name="T58" fmla="*/ 151 w 215"/>
                <a:gd name="T59" fmla="*/ 7 h 86"/>
                <a:gd name="T60" fmla="*/ 182 w 215"/>
                <a:gd name="T61" fmla="*/ 7 h 86"/>
                <a:gd name="T62" fmla="*/ 182 w 215"/>
                <a:gd name="T63" fmla="*/ 33 h 86"/>
                <a:gd name="T64" fmla="*/ 151 w 215"/>
                <a:gd name="T65" fmla="*/ 33 h 86"/>
                <a:gd name="T66" fmla="*/ 151 w 215"/>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5" h="86">
                  <a:moveTo>
                    <a:pt x="96"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1" y="63"/>
                    <a:pt x="212" y="73"/>
                    <a:pt x="212" y="85"/>
                  </a:cubicBezTo>
                  <a:cubicBezTo>
                    <a:pt x="212" y="86"/>
                    <a:pt x="212" y="86"/>
                    <a:pt x="212" y="86"/>
                  </a:cubicBezTo>
                  <a:cubicBezTo>
                    <a:pt x="215" y="86"/>
                    <a:pt x="215" y="86"/>
                    <a:pt x="215" y="86"/>
                  </a:cubicBezTo>
                  <a:cubicBezTo>
                    <a:pt x="215" y="36"/>
                    <a:pt x="215" y="36"/>
                    <a:pt x="215" y="36"/>
                  </a:cubicBezTo>
                  <a:cubicBezTo>
                    <a:pt x="192" y="0"/>
                    <a:pt x="192" y="0"/>
                    <a:pt x="192" y="0"/>
                  </a:cubicBezTo>
                  <a:cubicBezTo>
                    <a:pt x="143" y="0"/>
                    <a:pt x="143" y="0"/>
                    <a:pt x="143" y="0"/>
                  </a:cubicBezTo>
                  <a:cubicBezTo>
                    <a:pt x="143" y="55"/>
                    <a:pt x="143" y="55"/>
                    <a:pt x="143" y="55"/>
                  </a:cubicBezTo>
                  <a:cubicBezTo>
                    <a:pt x="96" y="55"/>
                    <a:pt x="96" y="55"/>
                    <a:pt x="96" y="55"/>
                  </a:cubicBezTo>
                  <a:close/>
                  <a:moveTo>
                    <a:pt x="185" y="7"/>
                  </a:moveTo>
                  <a:cubicBezTo>
                    <a:pt x="192" y="7"/>
                    <a:pt x="192" y="7"/>
                    <a:pt x="192" y="7"/>
                  </a:cubicBezTo>
                  <a:cubicBezTo>
                    <a:pt x="209" y="33"/>
                    <a:pt x="209" y="33"/>
                    <a:pt x="209" y="33"/>
                  </a:cubicBezTo>
                  <a:cubicBezTo>
                    <a:pt x="185" y="33"/>
                    <a:pt x="185" y="33"/>
                    <a:pt x="185" y="33"/>
                  </a:cubicBezTo>
                  <a:lnTo>
                    <a:pt x="185" y="7"/>
                  </a:lnTo>
                  <a:close/>
                  <a:moveTo>
                    <a:pt x="151" y="7"/>
                  </a:moveTo>
                  <a:cubicBezTo>
                    <a:pt x="182" y="7"/>
                    <a:pt x="182" y="7"/>
                    <a:pt x="182" y="7"/>
                  </a:cubicBezTo>
                  <a:cubicBezTo>
                    <a:pt x="182" y="33"/>
                    <a:pt x="182" y="33"/>
                    <a:pt x="182" y="33"/>
                  </a:cubicBezTo>
                  <a:cubicBezTo>
                    <a:pt x="151" y="33"/>
                    <a:pt x="151" y="33"/>
                    <a:pt x="151" y="33"/>
                  </a:cubicBezTo>
                  <a:lnTo>
                    <a:pt x="151"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5" name="Freeform 14"/>
            <p:cNvSpPr/>
            <p:nvPr/>
          </p:nvSpPr>
          <p:spPr bwMode="auto">
            <a:xfrm>
              <a:off x="7253463" y="3922930"/>
              <a:ext cx="741571" cy="336603"/>
            </a:xfrm>
            <a:custGeom>
              <a:avLst/>
              <a:gdLst>
                <a:gd name="T0" fmla="*/ 300 w 366"/>
                <a:gd name="T1" fmla="*/ 40 h 149"/>
                <a:gd name="T2" fmla="*/ 310 w 366"/>
                <a:gd name="T3" fmla="*/ 0 h 149"/>
                <a:gd name="T4" fmla="*/ 366 w 366"/>
                <a:gd name="T5" fmla="*/ 0 h 149"/>
                <a:gd name="T6" fmla="*/ 366 w 366"/>
                <a:gd name="T7" fmla="*/ 22 h 149"/>
                <a:gd name="T8" fmla="*/ 342 w 366"/>
                <a:gd name="T9" fmla="*/ 22 h 149"/>
                <a:gd name="T10" fmla="*/ 300 w 366"/>
                <a:gd name="T11" fmla="*/ 149 h 149"/>
                <a:gd name="T12" fmla="*/ 0 w 366"/>
                <a:gd name="T13" fmla="*/ 149 h 149"/>
                <a:gd name="T14" fmla="*/ 0 w 366"/>
                <a:gd name="T15" fmla="*/ 40 h 149"/>
                <a:gd name="T16" fmla="*/ 300 w 366"/>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149">
                  <a:moveTo>
                    <a:pt x="300" y="40"/>
                  </a:moveTo>
                  <a:lnTo>
                    <a:pt x="310" y="0"/>
                  </a:lnTo>
                  <a:lnTo>
                    <a:pt x="366" y="0"/>
                  </a:lnTo>
                  <a:lnTo>
                    <a:pt x="366" y="22"/>
                  </a:lnTo>
                  <a:lnTo>
                    <a:pt x="342" y="22"/>
                  </a:lnTo>
                  <a:lnTo>
                    <a:pt x="300" y="149"/>
                  </a:lnTo>
                  <a:lnTo>
                    <a:pt x="0" y="149"/>
                  </a:lnTo>
                  <a:lnTo>
                    <a:pt x="0" y="40"/>
                  </a:lnTo>
                  <a:lnTo>
                    <a:pt x="30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6" name="Freeform 15"/>
            <p:cNvSpPr>
              <a:spLocks noEditPoints="1"/>
            </p:cNvSpPr>
            <p:nvPr/>
          </p:nvSpPr>
          <p:spPr bwMode="auto">
            <a:xfrm>
              <a:off x="7579672"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7" y="35"/>
                    <a:pt x="17" y="35"/>
                  </a:cubicBezTo>
                  <a:cubicBezTo>
                    <a:pt x="27" y="35"/>
                    <a:pt x="35" y="27"/>
                    <a:pt x="35" y="17"/>
                  </a:cubicBezTo>
                  <a:cubicBezTo>
                    <a:pt x="35" y="8"/>
                    <a:pt x="27" y="0"/>
                    <a:pt x="17" y="0"/>
                  </a:cubicBezTo>
                  <a:cubicBezTo>
                    <a:pt x="7"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7" name="Freeform 16"/>
            <p:cNvSpPr>
              <a:spLocks noEditPoints="1"/>
            </p:cNvSpPr>
            <p:nvPr/>
          </p:nvSpPr>
          <p:spPr bwMode="auto">
            <a:xfrm>
              <a:off x="8055818" y="4340858"/>
              <a:ext cx="145883" cy="160395"/>
            </a:xfrm>
            <a:custGeom>
              <a:avLst/>
              <a:gdLst>
                <a:gd name="T0" fmla="*/ 0 w 36"/>
                <a:gd name="T1" fmla="*/ 17 h 35"/>
                <a:gd name="T2" fmla="*/ 18 w 36"/>
                <a:gd name="T3" fmla="*/ 35 h 35"/>
                <a:gd name="T4" fmla="*/ 36 w 36"/>
                <a:gd name="T5" fmla="*/ 17 h 35"/>
                <a:gd name="T6" fmla="*/ 18 w 36"/>
                <a:gd name="T7" fmla="*/ 0 h 35"/>
                <a:gd name="T8" fmla="*/ 0 w 36"/>
                <a:gd name="T9" fmla="*/ 17 h 35"/>
                <a:gd name="T10" fmla="*/ 5 w 36"/>
                <a:gd name="T11" fmla="*/ 17 h 35"/>
                <a:gd name="T12" fmla="*/ 18 w 36"/>
                <a:gd name="T13" fmla="*/ 5 h 35"/>
                <a:gd name="T14" fmla="*/ 31 w 36"/>
                <a:gd name="T15" fmla="*/ 17 h 35"/>
                <a:gd name="T16" fmla="*/ 18 w 36"/>
                <a:gd name="T17" fmla="*/ 30 h 35"/>
                <a:gd name="T18" fmla="*/ 5 w 36"/>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0" y="17"/>
                  </a:moveTo>
                  <a:cubicBezTo>
                    <a:pt x="0" y="27"/>
                    <a:pt x="8" y="35"/>
                    <a:pt x="18" y="35"/>
                  </a:cubicBezTo>
                  <a:cubicBezTo>
                    <a:pt x="28" y="35"/>
                    <a:pt x="36" y="27"/>
                    <a:pt x="36" y="17"/>
                  </a:cubicBezTo>
                  <a:cubicBezTo>
                    <a:pt x="36" y="8"/>
                    <a:pt x="28" y="0"/>
                    <a:pt x="18" y="0"/>
                  </a:cubicBezTo>
                  <a:cubicBezTo>
                    <a:pt x="8" y="0"/>
                    <a:pt x="0" y="8"/>
                    <a:pt x="0" y="17"/>
                  </a:cubicBezTo>
                  <a:close/>
                  <a:moveTo>
                    <a:pt x="5" y="17"/>
                  </a:moveTo>
                  <a:cubicBezTo>
                    <a:pt x="5" y="10"/>
                    <a:pt x="11" y="5"/>
                    <a:pt x="18" y="5"/>
                  </a:cubicBezTo>
                  <a:cubicBezTo>
                    <a:pt x="25" y="5"/>
                    <a:pt x="31" y="10"/>
                    <a:pt x="31" y="17"/>
                  </a:cubicBezTo>
                  <a:cubicBezTo>
                    <a:pt x="31"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8" name="Freeform 17"/>
            <p:cNvSpPr>
              <a:spLocks noEditPoints="1"/>
            </p:cNvSpPr>
            <p:nvPr/>
          </p:nvSpPr>
          <p:spPr bwMode="auto">
            <a:xfrm>
              <a:off x="7413528"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9" name="Freeform 18"/>
            <p:cNvSpPr/>
            <p:nvPr/>
          </p:nvSpPr>
          <p:spPr bwMode="auto">
            <a:xfrm>
              <a:off x="1499197" y="2601370"/>
              <a:ext cx="320132" cy="677722"/>
            </a:xfrm>
            <a:custGeom>
              <a:avLst/>
              <a:gdLst>
                <a:gd name="T0" fmla="*/ 122 w 158"/>
                <a:gd name="T1" fmla="*/ 0 h 300"/>
                <a:gd name="T2" fmla="*/ 28 w 158"/>
                <a:gd name="T3" fmla="*/ 0 h 300"/>
                <a:gd name="T4" fmla="*/ 0 w 158"/>
                <a:gd name="T5" fmla="*/ 300 h 300"/>
                <a:gd name="T6" fmla="*/ 158 w 158"/>
                <a:gd name="T7" fmla="*/ 300 h 300"/>
                <a:gd name="T8" fmla="*/ 122 w 158"/>
                <a:gd name="T9" fmla="*/ 0 h 300"/>
              </a:gdLst>
              <a:ahLst/>
              <a:cxnLst>
                <a:cxn ang="0">
                  <a:pos x="T0" y="T1"/>
                </a:cxn>
                <a:cxn ang="0">
                  <a:pos x="T2" y="T3"/>
                </a:cxn>
                <a:cxn ang="0">
                  <a:pos x="T4" y="T5"/>
                </a:cxn>
                <a:cxn ang="0">
                  <a:pos x="T6" y="T7"/>
                </a:cxn>
                <a:cxn ang="0">
                  <a:pos x="T8" y="T9"/>
                </a:cxn>
              </a:cxnLst>
              <a:rect l="0" t="0" r="r" b="b"/>
              <a:pathLst>
                <a:path w="158" h="300">
                  <a:moveTo>
                    <a:pt x="122" y="0"/>
                  </a:moveTo>
                  <a:lnTo>
                    <a:pt x="28" y="0"/>
                  </a:lnTo>
                  <a:lnTo>
                    <a:pt x="0" y="300"/>
                  </a:lnTo>
                  <a:lnTo>
                    <a:pt x="158" y="300"/>
                  </a:lnTo>
                  <a:lnTo>
                    <a:pt x="1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0" name="Freeform 19"/>
            <p:cNvSpPr/>
            <p:nvPr/>
          </p:nvSpPr>
          <p:spPr bwMode="auto">
            <a:xfrm>
              <a:off x="1628870" y="1821990"/>
              <a:ext cx="334315" cy="632541"/>
            </a:xfrm>
            <a:custGeom>
              <a:avLst/>
              <a:gdLst>
                <a:gd name="T0" fmla="*/ 14 w 82"/>
                <a:gd name="T1" fmla="*/ 94 h 139"/>
                <a:gd name="T2" fmla="*/ 24 w 82"/>
                <a:gd name="T3" fmla="*/ 111 h 139"/>
                <a:gd name="T4" fmla="*/ 23 w 82"/>
                <a:gd name="T5" fmla="*/ 111 h 139"/>
                <a:gd name="T6" fmla="*/ 8 w 82"/>
                <a:gd name="T7" fmla="*/ 125 h 139"/>
                <a:gd name="T8" fmla="*/ 23 w 82"/>
                <a:gd name="T9" fmla="*/ 139 h 139"/>
                <a:gd name="T10" fmla="*/ 37 w 82"/>
                <a:gd name="T11" fmla="*/ 125 h 139"/>
                <a:gd name="T12" fmla="*/ 31 w 82"/>
                <a:gd name="T13" fmla="*/ 113 h 139"/>
                <a:gd name="T14" fmla="*/ 34 w 82"/>
                <a:gd name="T15" fmla="*/ 113 h 139"/>
                <a:gd name="T16" fmla="*/ 54 w 82"/>
                <a:gd name="T17" fmla="*/ 93 h 139"/>
                <a:gd name="T18" fmla="*/ 51 w 82"/>
                <a:gd name="T19" fmla="*/ 82 h 139"/>
                <a:gd name="T20" fmla="*/ 66 w 82"/>
                <a:gd name="T21" fmla="*/ 59 h 139"/>
                <a:gd name="T22" fmla="*/ 62 w 82"/>
                <a:gd name="T23" fmla="*/ 45 h 139"/>
                <a:gd name="T24" fmla="*/ 82 w 82"/>
                <a:gd name="T25" fmla="*/ 23 h 139"/>
                <a:gd name="T26" fmla="*/ 59 w 82"/>
                <a:gd name="T27" fmla="*/ 0 h 139"/>
                <a:gd name="T28" fmla="*/ 36 w 82"/>
                <a:gd name="T29" fmla="*/ 23 h 139"/>
                <a:gd name="T30" fmla="*/ 38 w 82"/>
                <a:gd name="T31" fmla="*/ 33 h 139"/>
                <a:gd name="T32" fmla="*/ 14 w 82"/>
                <a:gd name="T33" fmla="*/ 59 h 139"/>
                <a:gd name="T34" fmla="*/ 14 w 82"/>
                <a:gd name="T35" fmla="*/ 60 h 139"/>
                <a:gd name="T36" fmla="*/ 0 w 82"/>
                <a:gd name="T37" fmla="*/ 77 h 139"/>
                <a:gd name="T38" fmla="*/ 14 w 82"/>
                <a:gd name="T39" fmla="*/ 9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39">
                  <a:moveTo>
                    <a:pt x="14" y="94"/>
                  </a:moveTo>
                  <a:cubicBezTo>
                    <a:pt x="14" y="101"/>
                    <a:pt x="18" y="107"/>
                    <a:pt x="24" y="111"/>
                  </a:cubicBezTo>
                  <a:cubicBezTo>
                    <a:pt x="24" y="111"/>
                    <a:pt x="23" y="111"/>
                    <a:pt x="23" y="111"/>
                  </a:cubicBezTo>
                  <a:cubicBezTo>
                    <a:pt x="15" y="111"/>
                    <a:pt x="8" y="117"/>
                    <a:pt x="8" y="125"/>
                  </a:cubicBezTo>
                  <a:cubicBezTo>
                    <a:pt x="8" y="133"/>
                    <a:pt x="15" y="139"/>
                    <a:pt x="23" y="139"/>
                  </a:cubicBezTo>
                  <a:cubicBezTo>
                    <a:pt x="31" y="139"/>
                    <a:pt x="37" y="133"/>
                    <a:pt x="37" y="125"/>
                  </a:cubicBezTo>
                  <a:cubicBezTo>
                    <a:pt x="37" y="120"/>
                    <a:pt x="35" y="116"/>
                    <a:pt x="31" y="113"/>
                  </a:cubicBezTo>
                  <a:cubicBezTo>
                    <a:pt x="32" y="113"/>
                    <a:pt x="33" y="113"/>
                    <a:pt x="34" y="113"/>
                  </a:cubicBezTo>
                  <a:cubicBezTo>
                    <a:pt x="45" y="113"/>
                    <a:pt x="54" y="104"/>
                    <a:pt x="54" y="93"/>
                  </a:cubicBezTo>
                  <a:cubicBezTo>
                    <a:pt x="54" y="89"/>
                    <a:pt x="53" y="85"/>
                    <a:pt x="51" y="82"/>
                  </a:cubicBezTo>
                  <a:cubicBezTo>
                    <a:pt x="60" y="78"/>
                    <a:pt x="66" y="69"/>
                    <a:pt x="66" y="59"/>
                  </a:cubicBezTo>
                  <a:cubicBezTo>
                    <a:pt x="66" y="54"/>
                    <a:pt x="65" y="49"/>
                    <a:pt x="62" y="45"/>
                  </a:cubicBezTo>
                  <a:cubicBezTo>
                    <a:pt x="73" y="44"/>
                    <a:pt x="82" y="34"/>
                    <a:pt x="82" y="23"/>
                  </a:cubicBezTo>
                  <a:cubicBezTo>
                    <a:pt x="82" y="10"/>
                    <a:pt x="71" y="0"/>
                    <a:pt x="59" y="0"/>
                  </a:cubicBezTo>
                  <a:cubicBezTo>
                    <a:pt x="46" y="0"/>
                    <a:pt x="36" y="10"/>
                    <a:pt x="36" y="23"/>
                  </a:cubicBezTo>
                  <a:cubicBezTo>
                    <a:pt x="36" y="26"/>
                    <a:pt x="36" y="30"/>
                    <a:pt x="38" y="33"/>
                  </a:cubicBezTo>
                  <a:cubicBezTo>
                    <a:pt x="25" y="34"/>
                    <a:pt x="14" y="45"/>
                    <a:pt x="14" y="59"/>
                  </a:cubicBezTo>
                  <a:cubicBezTo>
                    <a:pt x="14" y="59"/>
                    <a:pt x="14" y="60"/>
                    <a:pt x="14" y="60"/>
                  </a:cubicBezTo>
                  <a:cubicBezTo>
                    <a:pt x="6" y="62"/>
                    <a:pt x="0" y="69"/>
                    <a:pt x="0" y="77"/>
                  </a:cubicBezTo>
                  <a:cubicBezTo>
                    <a:pt x="0" y="86"/>
                    <a:pt x="6" y="93"/>
                    <a:pt x="14"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1" name="Freeform 20"/>
            <p:cNvSpPr/>
            <p:nvPr/>
          </p:nvSpPr>
          <p:spPr bwMode="auto">
            <a:xfrm>
              <a:off x="2198218" y="2906346"/>
              <a:ext cx="322158" cy="673204"/>
            </a:xfrm>
            <a:custGeom>
              <a:avLst/>
              <a:gdLst>
                <a:gd name="T0" fmla="*/ 123 w 159"/>
                <a:gd name="T1" fmla="*/ 0 h 298"/>
                <a:gd name="T2" fmla="*/ 28 w 159"/>
                <a:gd name="T3" fmla="*/ 0 h 298"/>
                <a:gd name="T4" fmla="*/ 0 w 159"/>
                <a:gd name="T5" fmla="*/ 298 h 298"/>
                <a:gd name="T6" fmla="*/ 159 w 159"/>
                <a:gd name="T7" fmla="*/ 298 h 298"/>
                <a:gd name="T8" fmla="*/ 123 w 159"/>
                <a:gd name="T9" fmla="*/ 0 h 298"/>
              </a:gdLst>
              <a:ahLst/>
              <a:cxnLst>
                <a:cxn ang="0">
                  <a:pos x="T0" y="T1"/>
                </a:cxn>
                <a:cxn ang="0">
                  <a:pos x="T2" y="T3"/>
                </a:cxn>
                <a:cxn ang="0">
                  <a:pos x="T4" y="T5"/>
                </a:cxn>
                <a:cxn ang="0">
                  <a:pos x="T6" y="T7"/>
                </a:cxn>
                <a:cxn ang="0">
                  <a:pos x="T8" y="T9"/>
                </a:cxn>
              </a:cxnLst>
              <a:rect l="0" t="0" r="r" b="b"/>
              <a:pathLst>
                <a:path w="159" h="298">
                  <a:moveTo>
                    <a:pt x="123" y="0"/>
                  </a:moveTo>
                  <a:lnTo>
                    <a:pt x="28" y="0"/>
                  </a:lnTo>
                  <a:lnTo>
                    <a:pt x="0" y="298"/>
                  </a:lnTo>
                  <a:lnTo>
                    <a:pt x="159" y="298"/>
                  </a:lnTo>
                  <a:lnTo>
                    <a:pt x="12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2" name="Freeform 21"/>
            <p:cNvSpPr/>
            <p:nvPr/>
          </p:nvSpPr>
          <p:spPr bwMode="auto">
            <a:xfrm>
              <a:off x="2230636" y="2194737"/>
              <a:ext cx="334315" cy="639319"/>
            </a:xfrm>
            <a:custGeom>
              <a:avLst/>
              <a:gdLst>
                <a:gd name="T0" fmla="*/ 14 w 82"/>
                <a:gd name="T1" fmla="*/ 95 h 140"/>
                <a:gd name="T2" fmla="*/ 24 w 82"/>
                <a:gd name="T3" fmla="*/ 111 h 140"/>
                <a:gd name="T4" fmla="*/ 23 w 82"/>
                <a:gd name="T5" fmla="*/ 111 h 140"/>
                <a:gd name="T6" fmla="*/ 8 w 82"/>
                <a:gd name="T7" fmla="*/ 125 h 140"/>
                <a:gd name="T8" fmla="*/ 23 w 82"/>
                <a:gd name="T9" fmla="*/ 140 h 140"/>
                <a:gd name="T10" fmla="*/ 37 w 82"/>
                <a:gd name="T11" fmla="*/ 125 h 140"/>
                <a:gd name="T12" fmla="*/ 31 w 82"/>
                <a:gd name="T13" fmla="*/ 114 h 140"/>
                <a:gd name="T14" fmla="*/ 34 w 82"/>
                <a:gd name="T15" fmla="*/ 114 h 140"/>
                <a:gd name="T16" fmla="*/ 54 w 82"/>
                <a:gd name="T17" fmla="*/ 94 h 140"/>
                <a:gd name="T18" fmla="*/ 51 w 82"/>
                <a:gd name="T19" fmla="*/ 82 h 140"/>
                <a:gd name="T20" fmla="*/ 66 w 82"/>
                <a:gd name="T21" fmla="*/ 59 h 140"/>
                <a:gd name="T22" fmla="*/ 62 w 82"/>
                <a:gd name="T23" fmla="*/ 46 h 140"/>
                <a:gd name="T24" fmla="*/ 82 w 82"/>
                <a:gd name="T25" fmla="*/ 23 h 140"/>
                <a:gd name="T26" fmla="*/ 59 w 82"/>
                <a:gd name="T27" fmla="*/ 0 h 140"/>
                <a:gd name="T28" fmla="*/ 36 w 82"/>
                <a:gd name="T29" fmla="*/ 23 h 140"/>
                <a:gd name="T30" fmla="*/ 38 w 82"/>
                <a:gd name="T31" fmla="*/ 33 h 140"/>
                <a:gd name="T32" fmla="*/ 14 w 82"/>
                <a:gd name="T33" fmla="*/ 59 h 140"/>
                <a:gd name="T34" fmla="*/ 14 w 82"/>
                <a:gd name="T35" fmla="*/ 61 h 140"/>
                <a:gd name="T36" fmla="*/ 0 w 82"/>
                <a:gd name="T37" fmla="*/ 78 h 140"/>
                <a:gd name="T38" fmla="*/ 14 w 82"/>
                <a:gd name="T39" fmla="*/ 9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0">
                  <a:moveTo>
                    <a:pt x="14" y="95"/>
                  </a:moveTo>
                  <a:cubicBezTo>
                    <a:pt x="15" y="102"/>
                    <a:pt x="18" y="108"/>
                    <a:pt x="24" y="111"/>
                  </a:cubicBezTo>
                  <a:cubicBezTo>
                    <a:pt x="24" y="111"/>
                    <a:pt x="23" y="111"/>
                    <a:pt x="23" y="111"/>
                  </a:cubicBezTo>
                  <a:cubicBezTo>
                    <a:pt x="15" y="111"/>
                    <a:pt x="8" y="117"/>
                    <a:pt x="8" y="125"/>
                  </a:cubicBezTo>
                  <a:cubicBezTo>
                    <a:pt x="8" y="133"/>
                    <a:pt x="15" y="140"/>
                    <a:pt x="23" y="140"/>
                  </a:cubicBezTo>
                  <a:cubicBezTo>
                    <a:pt x="31" y="140"/>
                    <a:pt x="37" y="133"/>
                    <a:pt x="37" y="125"/>
                  </a:cubicBezTo>
                  <a:cubicBezTo>
                    <a:pt x="37" y="120"/>
                    <a:pt x="35" y="116"/>
                    <a:pt x="31" y="114"/>
                  </a:cubicBezTo>
                  <a:cubicBezTo>
                    <a:pt x="32" y="114"/>
                    <a:pt x="33" y="114"/>
                    <a:pt x="34" y="114"/>
                  </a:cubicBezTo>
                  <a:cubicBezTo>
                    <a:pt x="45" y="114"/>
                    <a:pt x="54" y="105"/>
                    <a:pt x="54" y="94"/>
                  </a:cubicBezTo>
                  <a:cubicBezTo>
                    <a:pt x="54" y="90"/>
                    <a:pt x="53" y="86"/>
                    <a:pt x="51" y="82"/>
                  </a:cubicBezTo>
                  <a:cubicBezTo>
                    <a:pt x="60" y="78"/>
                    <a:pt x="66" y="69"/>
                    <a:pt x="66" y="59"/>
                  </a:cubicBezTo>
                  <a:cubicBezTo>
                    <a:pt x="66" y="54"/>
                    <a:pt x="65" y="50"/>
                    <a:pt x="62" y="46"/>
                  </a:cubicBezTo>
                  <a:cubicBezTo>
                    <a:pt x="73" y="44"/>
                    <a:pt x="82" y="35"/>
                    <a:pt x="82" y="23"/>
                  </a:cubicBezTo>
                  <a:cubicBezTo>
                    <a:pt x="82" y="10"/>
                    <a:pt x="72" y="0"/>
                    <a:pt x="59" y="0"/>
                  </a:cubicBezTo>
                  <a:cubicBezTo>
                    <a:pt x="46" y="0"/>
                    <a:pt x="36" y="10"/>
                    <a:pt x="36" y="23"/>
                  </a:cubicBezTo>
                  <a:cubicBezTo>
                    <a:pt x="36" y="27"/>
                    <a:pt x="37" y="30"/>
                    <a:pt x="38" y="33"/>
                  </a:cubicBezTo>
                  <a:cubicBezTo>
                    <a:pt x="25" y="34"/>
                    <a:pt x="14" y="45"/>
                    <a:pt x="14" y="59"/>
                  </a:cubicBezTo>
                  <a:cubicBezTo>
                    <a:pt x="14" y="60"/>
                    <a:pt x="14" y="60"/>
                    <a:pt x="14" y="61"/>
                  </a:cubicBezTo>
                  <a:cubicBezTo>
                    <a:pt x="6" y="62"/>
                    <a:pt x="0" y="69"/>
                    <a:pt x="0" y="78"/>
                  </a:cubicBezTo>
                  <a:cubicBezTo>
                    <a:pt x="0" y="86"/>
                    <a:pt x="6" y="93"/>
                    <a:pt x="14"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3" name="Freeform 22"/>
            <p:cNvSpPr>
              <a:spLocks noEditPoints="1"/>
            </p:cNvSpPr>
            <p:nvPr/>
          </p:nvSpPr>
          <p:spPr bwMode="auto">
            <a:xfrm>
              <a:off x="1160829" y="2596852"/>
              <a:ext cx="1452750" cy="1868256"/>
            </a:xfrm>
            <a:custGeom>
              <a:avLst/>
              <a:gdLst>
                <a:gd name="T0" fmla="*/ 460 w 717"/>
                <a:gd name="T1" fmla="*/ 706 h 827"/>
                <a:gd name="T2" fmla="*/ 486 w 717"/>
                <a:gd name="T3" fmla="*/ 706 h 827"/>
                <a:gd name="T4" fmla="*/ 486 w 717"/>
                <a:gd name="T5" fmla="*/ 643 h 827"/>
                <a:gd name="T6" fmla="*/ 512 w 717"/>
                <a:gd name="T7" fmla="*/ 643 h 827"/>
                <a:gd name="T8" fmla="*/ 512 w 717"/>
                <a:gd name="T9" fmla="*/ 706 h 827"/>
                <a:gd name="T10" fmla="*/ 687 w 717"/>
                <a:gd name="T11" fmla="*/ 706 h 827"/>
                <a:gd name="T12" fmla="*/ 687 w 717"/>
                <a:gd name="T13" fmla="*/ 728 h 827"/>
                <a:gd name="T14" fmla="*/ 422 w 717"/>
                <a:gd name="T15" fmla="*/ 728 h 827"/>
                <a:gd name="T16" fmla="*/ 422 w 717"/>
                <a:gd name="T17" fmla="*/ 706 h 827"/>
                <a:gd name="T18" fmla="*/ 434 w 717"/>
                <a:gd name="T19" fmla="*/ 706 h 827"/>
                <a:gd name="T20" fmla="*/ 434 w 717"/>
                <a:gd name="T21" fmla="*/ 454 h 827"/>
                <a:gd name="T22" fmla="*/ 398 w 717"/>
                <a:gd name="T23" fmla="*/ 454 h 827"/>
                <a:gd name="T24" fmla="*/ 398 w 717"/>
                <a:gd name="T25" fmla="*/ 0 h 827"/>
                <a:gd name="T26" fmla="*/ 368 w 717"/>
                <a:gd name="T27" fmla="*/ 0 h 827"/>
                <a:gd name="T28" fmla="*/ 368 w 717"/>
                <a:gd name="T29" fmla="*/ 331 h 827"/>
                <a:gd name="T30" fmla="*/ 147 w 717"/>
                <a:gd name="T31" fmla="*/ 331 h 827"/>
                <a:gd name="T32" fmla="*/ 147 w 717"/>
                <a:gd name="T33" fmla="*/ 579 h 827"/>
                <a:gd name="T34" fmla="*/ 42 w 717"/>
                <a:gd name="T35" fmla="*/ 579 h 827"/>
                <a:gd name="T36" fmla="*/ 42 w 717"/>
                <a:gd name="T37" fmla="*/ 494 h 827"/>
                <a:gd name="T38" fmla="*/ 24 w 717"/>
                <a:gd name="T39" fmla="*/ 494 h 827"/>
                <a:gd name="T40" fmla="*/ 24 w 717"/>
                <a:gd name="T41" fmla="*/ 579 h 827"/>
                <a:gd name="T42" fmla="*/ 0 w 717"/>
                <a:gd name="T43" fmla="*/ 579 h 827"/>
                <a:gd name="T44" fmla="*/ 0 w 717"/>
                <a:gd name="T45" fmla="*/ 827 h 827"/>
                <a:gd name="T46" fmla="*/ 147 w 717"/>
                <a:gd name="T47" fmla="*/ 827 h 827"/>
                <a:gd name="T48" fmla="*/ 247 w 717"/>
                <a:gd name="T49" fmla="*/ 827 h 827"/>
                <a:gd name="T50" fmla="*/ 368 w 717"/>
                <a:gd name="T51" fmla="*/ 827 h 827"/>
                <a:gd name="T52" fmla="*/ 394 w 717"/>
                <a:gd name="T53" fmla="*/ 827 h 827"/>
                <a:gd name="T54" fmla="*/ 398 w 717"/>
                <a:gd name="T55" fmla="*/ 827 h 827"/>
                <a:gd name="T56" fmla="*/ 398 w 717"/>
                <a:gd name="T57" fmla="*/ 827 h 827"/>
                <a:gd name="T58" fmla="*/ 717 w 717"/>
                <a:gd name="T59" fmla="*/ 827 h 827"/>
                <a:gd name="T60" fmla="*/ 717 w 717"/>
                <a:gd name="T61" fmla="*/ 454 h 827"/>
                <a:gd name="T62" fmla="*/ 460 w 717"/>
                <a:gd name="T63" fmla="*/ 454 h 827"/>
                <a:gd name="T64" fmla="*/ 460 w 717"/>
                <a:gd name="T65" fmla="*/ 706 h 827"/>
                <a:gd name="T66" fmla="*/ 687 w 717"/>
                <a:gd name="T67" fmla="*/ 801 h 827"/>
                <a:gd name="T68" fmla="*/ 422 w 717"/>
                <a:gd name="T69" fmla="*/ 801 h 827"/>
                <a:gd name="T70" fmla="*/ 422 w 717"/>
                <a:gd name="T71" fmla="*/ 778 h 827"/>
                <a:gd name="T72" fmla="*/ 687 w 717"/>
                <a:gd name="T73" fmla="*/ 778 h 827"/>
                <a:gd name="T74" fmla="*/ 687 w 717"/>
                <a:gd name="T75" fmla="*/ 801 h 827"/>
                <a:gd name="T76" fmla="*/ 687 w 717"/>
                <a:gd name="T77" fmla="*/ 762 h 827"/>
                <a:gd name="T78" fmla="*/ 422 w 717"/>
                <a:gd name="T79" fmla="*/ 762 h 827"/>
                <a:gd name="T80" fmla="*/ 422 w 717"/>
                <a:gd name="T81" fmla="*/ 740 h 827"/>
                <a:gd name="T82" fmla="*/ 687 w 717"/>
                <a:gd name="T83" fmla="*/ 740 h 827"/>
                <a:gd name="T84" fmla="*/ 687 w 717"/>
                <a:gd name="T85" fmla="*/ 762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7" h="827">
                  <a:moveTo>
                    <a:pt x="460" y="706"/>
                  </a:moveTo>
                  <a:lnTo>
                    <a:pt x="486" y="706"/>
                  </a:lnTo>
                  <a:lnTo>
                    <a:pt x="486" y="643"/>
                  </a:lnTo>
                  <a:lnTo>
                    <a:pt x="512" y="643"/>
                  </a:lnTo>
                  <a:lnTo>
                    <a:pt x="512" y="706"/>
                  </a:lnTo>
                  <a:lnTo>
                    <a:pt x="687" y="706"/>
                  </a:lnTo>
                  <a:lnTo>
                    <a:pt x="687" y="728"/>
                  </a:lnTo>
                  <a:lnTo>
                    <a:pt x="422" y="728"/>
                  </a:lnTo>
                  <a:lnTo>
                    <a:pt x="422" y="706"/>
                  </a:lnTo>
                  <a:lnTo>
                    <a:pt x="434" y="706"/>
                  </a:lnTo>
                  <a:lnTo>
                    <a:pt x="434" y="454"/>
                  </a:lnTo>
                  <a:lnTo>
                    <a:pt x="398" y="454"/>
                  </a:lnTo>
                  <a:lnTo>
                    <a:pt x="398" y="0"/>
                  </a:lnTo>
                  <a:lnTo>
                    <a:pt x="368" y="0"/>
                  </a:lnTo>
                  <a:lnTo>
                    <a:pt x="368" y="331"/>
                  </a:lnTo>
                  <a:lnTo>
                    <a:pt x="147" y="331"/>
                  </a:lnTo>
                  <a:lnTo>
                    <a:pt x="147" y="579"/>
                  </a:lnTo>
                  <a:lnTo>
                    <a:pt x="42" y="579"/>
                  </a:lnTo>
                  <a:lnTo>
                    <a:pt x="42" y="494"/>
                  </a:lnTo>
                  <a:lnTo>
                    <a:pt x="24" y="494"/>
                  </a:lnTo>
                  <a:lnTo>
                    <a:pt x="24" y="579"/>
                  </a:lnTo>
                  <a:lnTo>
                    <a:pt x="0" y="579"/>
                  </a:lnTo>
                  <a:lnTo>
                    <a:pt x="0" y="827"/>
                  </a:lnTo>
                  <a:lnTo>
                    <a:pt x="147" y="827"/>
                  </a:lnTo>
                  <a:lnTo>
                    <a:pt x="247" y="827"/>
                  </a:lnTo>
                  <a:lnTo>
                    <a:pt x="368" y="827"/>
                  </a:lnTo>
                  <a:lnTo>
                    <a:pt x="394" y="827"/>
                  </a:lnTo>
                  <a:lnTo>
                    <a:pt x="398" y="827"/>
                  </a:lnTo>
                  <a:lnTo>
                    <a:pt x="398" y="827"/>
                  </a:lnTo>
                  <a:lnTo>
                    <a:pt x="717" y="827"/>
                  </a:lnTo>
                  <a:lnTo>
                    <a:pt x="717" y="454"/>
                  </a:lnTo>
                  <a:lnTo>
                    <a:pt x="460" y="454"/>
                  </a:lnTo>
                  <a:lnTo>
                    <a:pt x="460" y="706"/>
                  </a:lnTo>
                  <a:close/>
                  <a:moveTo>
                    <a:pt x="687" y="801"/>
                  </a:moveTo>
                  <a:lnTo>
                    <a:pt x="422" y="801"/>
                  </a:lnTo>
                  <a:lnTo>
                    <a:pt x="422" y="778"/>
                  </a:lnTo>
                  <a:lnTo>
                    <a:pt x="687" y="778"/>
                  </a:lnTo>
                  <a:lnTo>
                    <a:pt x="687" y="801"/>
                  </a:lnTo>
                  <a:close/>
                  <a:moveTo>
                    <a:pt x="687" y="762"/>
                  </a:moveTo>
                  <a:lnTo>
                    <a:pt x="422" y="762"/>
                  </a:lnTo>
                  <a:lnTo>
                    <a:pt x="422" y="740"/>
                  </a:lnTo>
                  <a:lnTo>
                    <a:pt x="687" y="740"/>
                  </a:lnTo>
                  <a:lnTo>
                    <a:pt x="687" y="7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4" name="Freeform 23"/>
            <p:cNvSpPr>
              <a:spLocks noEditPoints="1"/>
            </p:cNvSpPr>
            <p:nvPr/>
          </p:nvSpPr>
          <p:spPr bwMode="auto">
            <a:xfrm>
              <a:off x="2690573" y="2185700"/>
              <a:ext cx="1201508" cy="2301998"/>
            </a:xfrm>
            <a:custGeom>
              <a:avLst/>
              <a:gdLst>
                <a:gd name="T0" fmla="*/ 247 w 593"/>
                <a:gd name="T1" fmla="*/ 168 h 1019"/>
                <a:gd name="T2" fmla="*/ 247 w 593"/>
                <a:gd name="T3" fmla="*/ 1019 h 1019"/>
                <a:gd name="T4" fmla="*/ 346 w 593"/>
                <a:gd name="T5" fmla="*/ 1019 h 1019"/>
                <a:gd name="T6" fmla="*/ 346 w 593"/>
                <a:gd name="T7" fmla="*/ 0 h 1019"/>
                <a:gd name="T8" fmla="*/ 45 w 593"/>
                <a:gd name="T9" fmla="*/ 964 h 1019"/>
                <a:gd name="T10" fmla="*/ 97 w 593"/>
                <a:gd name="T11" fmla="*/ 964 h 1019"/>
                <a:gd name="T12" fmla="*/ 45 w 593"/>
                <a:gd name="T13" fmla="*/ 737 h 1019"/>
                <a:gd name="T14" fmla="*/ 97 w 593"/>
                <a:gd name="T15" fmla="*/ 706 h 1019"/>
                <a:gd name="T16" fmla="*/ 97 w 593"/>
                <a:gd name="T17" fmla="*/ 611 h 1019"/>
                <a:gd name="T18" fmla="*/ 45 w 593"/>
                <a:gd name="T19" fmla="*/ 571 h 1019"/>
                <a:gd name="T20" fmla="*/ 97 w 593"/>
                <a:gd name="T21" fmla="*/ 571 h 1019"/>
                <a:gd name="T22" fmla="*/ 45 w 593"/>
                <a:gd name="T23" fmla="*/ 351 h 1019"/>
                <a:gd name="T24" fmla="*/ 185 w 593"/>
                <a:gd name="T25" fmla="*/ 964 h 1019"/>
                <a:gd name="T26" fmla="*/ 185 w 593"/>
                <a:gd name="T27" fmla="*/ 868 h 1019"/>
                <a:gd name="T28" fmla="*/ 135 w 593"/>
                <a:gd name="T29" fmla="*/ 831 h 1019"/>
                <a:gd name="T30" fmla="*/ 185 w 593"/>
                <a:gd name="T31" fmla="*/ 831 h 1019"/>
                <a:gd name="T32" fmla="*/ 135 w 593"/>
                <a:gd name="T33" fmla="*/ 611 h 1019"/>
                <a:gd name="T34" fmla="*/ 185 w 593"/>
                <a:gd name="T35" fmla="*/ 571 h 1019"/>
                <a:gd name="T36" fmla="*/ 185 w 593"/>
                <a:gd name="T37" fmla="*/ 476 h 1019"/>
                <a:gd name="T38" fmla="*/ 135 w 593"/>
                <a:gd name="T39" fmla="*/ 446 h 1019"/>
                <a:gd name="T40" fmla="*/ 185 w 593"/>
                <a:gd name="T41" fmla="*/ 446 h 1019"/>
                <a:gd name="T42" fmla="*/ 254 w 593"/>
                <a:gd name="T43" fmla="*/ 351 h 1019"/>
                <a:gd name="T44" fmla="*/ 342 w 593"/>
                <a:gd name="T45" fmla="*/ 480 h 1019"/>
                <a:gd name="T46" fmla="*/ 342 w 593"/>
                <a:gd name="T47" fmla="*/ 351 h 1019"/>
                <a:gd name="T48" fmla="*/ 551 w 593"/>
                <a:gd name="T49" fmla="*/ 220 h 1019"/>
                <a:gd name="T50" fmla="*/ 501 w 593"/>
                <a:gd name="T51" fmla="*/ 220 h 1019"/>
                <a:gd name="T52" fmla="*/ 551 w 593"/>
                <a:gd name="T53" fmla="*/ 446 h 1019"/>
                <a:gd name="T54" fmla="*/ 501 w 593"/>
                <a:gd name="T55" fmla="*/ 476 h 1019"/>
                <a:gd name="T56" fmla="*/ 501 w 593"/>
                <a:gd name="T57" fmla="*/ 571 h 1019"/>
                <a:gd name="T58" fmla="*/ 551 w 593"/>
                <a:gd name="T59" fmla="*/ 611 h 1019"/>
                <a:gd name="T60" fmla="*/ 501 w 593"/>
                <a:gd name="T61" fmla="*/ 611 h 1019"/>
                <a:gd name="T62" fmla="*/ 551 w 593"/>
                <a:gd name="T63" fmla="*/ 831 h 1019"/>
                <a:gd name="T64" fmla="*/ 501 w 593"/>
                <a:gd name="T65" fmla="*/ 868 h 1019"/>
                <a:gd name="T66" fmla="*/ 501 w 593"/>
                <a:gd name="T67" fmla="*/ 964 h 1019"/>
                <a:gd name="T68" fmla="*/ 460 w 593"/>
                <a:gd name="T69" fmla="*/ 220 h 1019"/>
                <a:gd name="T70" fmla="*/ 410 w 593"/>
                <a:gd name="T71" fmla="*/ 220 h 1019"/>
                <a:gd name="T72" fmla="*/ 460 w 593"/>
                <a:gd name="T73" fmla="*/ 446 h 1019"/>
                <a:gd name="T74" fmla="*/ 410 w 593"/>
                <a:gd name="T75" fmla="*/ 476 h 1019"/>
                <a:gd name="T76" fmla="*/ 410 w 593"/>
                <a:gd name="T77" fmla="*/ 571 h 1019"/>
                <a:gd name="T78" fmla="*/ 460 w 593"/>
                <a:gd name="T79" fmla="*/ 611 h 1019"/>
                <a:gd name="T80" fmla="*/ 410 w 593"/>
                <a:gd name="T81" fmla="*/ 611 h 1019"/>
                <a:gd name="T82" fmla="*/ 460 w 593"/>
                <a:gd name="T83" fmla="*/ 831 h 1019"/>
                <a:gd name="T84" fmla="*/ 410 w 593"/>
                <a:gd name="T85" fmla="*/ 868 h 1019"/>
                <a:gd name="T86" fmla="*/ 410 w 593"/>
                <a:gd name="T87" fmla="*/ 964 h 1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3" h="1019">
                  <a:moveTo>
                    <a:pt x="346" y="329"/>
                  </a:moveTo>
                  <a:lnTo>
                    <a:pt x="247" y="329"/>
                  </a:lnTo>
                  <a:lnTo>
                    <a:pt x="247" y="168"/>
                  </a:lnTo>
                  <a:lnTo>
                    <a:pt x="0" y="373"/>
                  </a:lnTo>
                  <a:lnTo>
                    <a:pt x="0" y="1019"/>
                  </a:lnTo>
                  <a:lnTo>
                    <a:pt x="247" y="1019"/>
                  </a:lnTo>
                  <a:lnTo>
                    <a:pt x="247" y="523"/>
                  </a:lnTo>
                  <a:lnTo>
                    <a:pt x="346" y="523"/>
                  </a:lnTo>
                  <a:lnTo>
                    <a:pt x="346" y="1019"/>
                  </a:lnTo>
                  <a:lnTo>
                    <a:pt x="593" y="1019"/>
                  </a:lnTo>
                  <a:lnTo>
                    <a:pt x="593" y="246"/>
                  </a:lnTo>
                  <a:lnTo>
                    <a:pt x="346" y="0"/>
                  </a:lnTo>
                  <a:lnTo>
                    <a:pt x="346" y="329"/>
                  </a:lnTo>
                  <a:close/>
                  <a:moveTo>
                    <a:pt x="97" y="964"/>
                  </a:moveTo>
                  <a:lnTo>
                    <a:pt x="45" y="964"/>
                  </a:lnTo>
                  <a:lnTo>
                    <a:pt x="45" y="868"/>
                  </a:lnTo>
                  <a:lnTo>
                    <a:pt x="97" y="868"/>
                  </a:lnTo>
                  <a:lnTo>
                    <a:pt x="97" y="964"/>
                  </a:lnTo>
                  <a:close/>
                  <a:moveTo>
                    <a:pt x="97" y="831"/>
                  </a:moveTo>
                  <a:lnTo>
                    <a:pt x="45" y="831"/>
                  </a:lnTo>
                  <a:lnTo>
                    <a:pt x="45" y="737"/>
                  </a:lnTo>
                  <a:lnTo>
                    <a:pt x="97" y="737"/>
                  </a:lnTo>
                  <a:lnTo>
                    <a:pt x="97" y="831"/>
                  </a:lnTo>
                  <a:close/>
                  <a:moveTo>
                    <a:pt x="97" y="706"/>
                  </a:moveTo>
                  <a:lnTo>
                    <a:pt x="45" y="706"/>
                  </a:lnTo>
                  <a:lnTo>
                    <a:pt x="45" y="611"/>
                  </a:lnTo>
                  <a:lnTo>
                    <a:pt x="97" y="611"/>
                  </a:lnTo>
                  <a:lnTo>
                    <a:pt x="97" y="706"/>
                  </a:lnTo>
                  <a:close/>
                  <a:moveTo>
                    <a:pt x="97" y="571"/>
                  </a:moveTo>
                  <a:lnTo>
                    <a:pt x="45" y="571"/>
                  </a:lnTo>
                  <a:lnTo>
                    <a:pt x="45" y="476"/>
                  </a:lnTo>
                  <a:lnTo>
                    <a:pt x="97" y="476"/>
                  </a:lnTo>
                  <a:lnTo>
                    <a:pt x="97" y="571"/>
                  </a:lnTo>
                  <a:close/>
                  <a:moveTo>
                    <a:pt x="97" y="446"/>
                  </a:moveTo>
                  <a:lnTo>
                    <a:pt x="45" y="446"/>
                  </a:lnTo>
                  <a:lnTo>
                    <a:pt x="45" y="351"/>
                  </a:lnTo>
                  <a:lnTo>
                    <a:pt x="97" y="351"/>
                  </a:lnTo>
                  <a:lnTo>
                    <a:pt x="97" y="446"/>
                  </a:lnTo>
                  <a:close/>
                  <a:moveTo>
                    <a:pt x="185" y="964"/>
                  </a:moveTo>
                  <a:lnTo>
                    <a:pt x="135" y="964"/>
                  </a:lnTo>
                  <a:lnTo>
                    <a:pt x="135" y="868"/>
                  </a:lnTo>
                  <a:lnTo>
                    <a:pt x="185" y="868"/>
                  </a:lnTo>
                  <a:lnTo>
                    <a:pt x="185" y="964"/>
                  </a:lnTo>
                  <a:close/>
                  <a:moveTo>
                    <a:pt x="185" y="831"/>
                  </a:moveTo>
                  <a:lnTo>
                    <a:pt x="135" y="831"/>
                  </a:lnTo>
                  <a:lnTo>
                    <a:pt x="135" y="737"/>
                  </a:lnTo>
                  <a:lnTo>
                    <a:pt x="185" y="737"/>
                  </a:lnTo>
                  <a:lnTo>
                    <a:pt x="185" y="831"/>
                  </a:lnTo>
                  <a:close/>
                  <a:moveTo>
                    <a:pt x="185" y="706"/>
                  </a:moveTo>
                  <a:lnTo>
                    <a:pt x="135" y="706"/>
                  </a:lnTo>
                  <a:lnTo>
                    <a:pt x="135" y="611"/>
                  </a:lnTo>
                  <a:lnTo>
                    <a:pt x="185" y="611"/>
                  </a:lnTo>
                  <a:lnTo>
                    <a:pt x="185" y="706"/>
                  </a:lnTo>
                  <a:close/>
                  <a:moveTo>
                    <a:pt x="185" y="571"/>
                  </a:moveTo>
                  <a:lnTo>
                    <a:pt x="135" y="571"/>
                  </a:lnTo>
                  <a:lnTo>
                    <a:pt x="135" y="476"/>
                  </a:lnTo>
                  <a:lnTo>
                    <a:pt x="185" y="476"/>
                  </a:lnTo>
                  <a:lnTo>
                    <a:pt x="185" y="571"/>
                  </a:lnTo>
                  <a:close/>
                  <a:moveTo>
                    <a:pt x="185" y="446"/>
                  </a:moveTo>
                  <a:lnTo>
                    <a:pt x="135" y="446"/>
                  </a:lnTo>
                  <a:lnTo>
                    <a:pt x="135" y="351"/>
                  </a:lnTo>
                  <a:lnTo>
                    <a:pt x="185" y="351"/>
                  </a:lnTo>
                  <a:lnTo>
                    <a:pt x="185" y="446"/>
                  </a:lnTo>
                  <a:close/>
                  <a:moveTo>
                    <a:pt x="294" y="480"/>
                  </a:moveTo>
                  <a:lnTo>
                    <a:pt x="254" y="480"/>
                  </a:lnTo>
                  <a:lnTo>
                    <a:pt x="254" y="351"/>
                  </a:lnTo>
                  <a:lnTo>
                    <a:pt x="294" y="351"/>
                  </a:lnTo>
                  <a:lnTo>
                    <a:pt x="294" y="480"/>
                  </a:lnTo>
                  <a:close/>
                  <a:moveTo>
                    <a:pt x="342" y="480"/>
                  </a:moveTo>
                  <a:lnTo>
                    <a:pt x="302" y="480"/>
                  </a:lnTo>
                  <a:lnTo>
                    <a:pt x="302" y="351"/>
                  </a:lnTo>
                  <a:lnTo>
                    <a:pt x="342" y="351"/>
                  </a:lnTo>
                  <a:lnTo>
                    <a:pt x="342" y="480"/>
                  </a:lnTo>
                  <a:close/>
                  <a:moveTo>
                    <a:pt x="501" y="220"/>
                  </a:moveTo>
                  <a:lnTo>
                    <a:pt x="551" y="220"/>
                  </a:lnTo>
                  <a:lnTo>
                    <a:pt x="551" y="315"/>
                  </a:lnTo>
                  <a:lnTo>
                    <a:pt x="501" y="315"/>
                  </a:lnTo>
                  <a:lnTo>
                    <a:pt x="501" y="220"/>
                  </a:lnTo>
                  <a:close/>
                  <a:moveTo>
                    <a:pt x="501" y="351"/>
                  </a:moveTo>
                  <a:lnTo>
                    <a:pt x="551" y="351"/>
                  </a:lnTo>
                  <a:lnTo>
                    <a:pt x="551" y="446"/>
                  </a:lnTo>
                  <a:lnTo>
                    <a:pt x="501" y="446"/>
                  </a:lnTo>
                  <a:lnTo>
                    <a:pt x="501" y="351"/>
                  </a:lnTo>
                  <a:close/>
                  <a:moveTo>
                    <a:pt x="501" y="476"/>
                  </a:moveTo>
                  <a:lnTo>
                    <a:pt x="551" y="476"/>
                  </a:lnTo>
                  <a:lnTo>
                    <a:pt x="551" y="571"/>
                  </a:lnTo>
                  <a:lnTo>
                    <a:pt x="501" y="571"/>
                  </a:lnTo>
                  <a:lnTo>
                    <a:pt x="501" y="476"/>
                  </a:lnTo>
                  <a:close/>
                  <a:moveTo>
                    <a:pt x="501" y="611"/>
                  </a:moveTo>
                  <a:lnTo>
                    <a:pt x="551" y="611"/>
                  </a:lnTo>
                  <a:lnTo>
                    <a:pt x="551" y="706"/>
                  </a:lnTo>
                  <a:lnTo>
                    <a:pt x="501" y="706"/>
                  </a:lnTo>
                  <a:lnTo>
                    <a:pt x="501" y="611"/>
                  </a:lnTo>
                  <a:close/>
                  <a:moveTo>
                    <a:pt x="501" y="737"/>
                  </a:moveTo>
                  <a:lnTo>
                    <a:pt x="551" y="737"/>
                  </a:lnTo>
                  <a:lnTo>
                    <a:pt x="551" y="831"/>
                  </a:lnTo>
                  <a:lnTo>
                    <a:pt x="501" y="831"/>
                  </a:lnTo>
                  <a:lnTo>
                    <a:pt x="501" y="737"/>
                  </a:lnTo>
                  <a:close/>
                  <a:moveTo>
                    <a:pt x="501" y="868"/>
                  </a:moveTo>
                  <a:lnTo>
                    <a:pt x="551" y="868"/>
                  </a:lnTo>
                  <a:lnTo>
                    <a:pt x="551" y="964"/>
                  </a:lnTo>
                  <a:lnTo>
                    <a:pt x="501" y="964"/>
                  </a:lnTo>
                  <a:lnTo>
                    <a:pt x="501" y="868"/>
                  </a:lnTo>
                  <a:close/>
                  <a:moveTo>
                    <a:pt x="410" y="220"/>
                  </a:moveTo>
                  <a:lnTo>
                    <a:pt x="460" y="220"/>
                  </a:lnTo>
                  <a:lnTo>
                    <a:pt x="460" y="315"/>
                  </a:lnTo>
                  <a:lnTo>
                    <a:pt x="410" y="315"/>
                  </a:lnTo>
                  <a:lnTo>
                    <a:pt x="410" y="220"/>
                  </a:lnTo>
                  <a:close/>
                  <a:moveTo>
                    <a:pt x="410" y="351"/>
                  </a:moveTo>
                  <a:lnTo>
                    <a:pt x="460" y="351"/>
                  </a:lnTo>
                  <a:lnTo>
                    <a:pt x="460" y="446"/>
                  </a:lnTo>
                  <a:lnTo>
                    <a:pt x="410" y="446"/>
                  </a:lnTo>
                  <a:lnTo>
                    <a:pt x="410" y="351"/>
                  </a:lnTo>
                  <a:close/>
                  <a:moveTo>
                    <a:pt x="410" y="476"/>
                  </a:moveTo>
                  <a:lnTo>
                    <a:pt x="460" y="476"/>
                  </a:lnTo>
                  <a:lnTo>
                    <a:pt x="460" y="571"/>
                  </a:lnTo>
                  <a:lnTo>
                    <a:pt x="410" y="571"/>
                  </a:lnTo>
                  <a:lnTo>
                    <a:pt x="410" y="476"/>
                  </a:lnTo>
                  <a:close/>
                  <a:moveTo>
                    <a:pt x="410" y="611"/>
                  </a:moveTo>
                  <a:lnTo>
                    <a:pt x="460" y="611"/>
                  </a:lnTo>
                  <a:lnTo>
                    <a:pt x="460" y="706"/>
                  </a:lnTo>
                  <a:lnTo>
                    <a:pt x="410" y="706"/>
                  </a:lnTo>
                  <a:lnTo>
                    <a:pt x="410" y="611"/>
                  </a:lnTo>
                  <a:close/>
                  <a:moveTo>
                    <a:pt x="410" y="737"/>
                  </a:moveTo>
                  <a:lnTo>
                    <a:pt x="460" y="737"/>
                  </a:lnTo>
                  <a:lnTo>
                    <a:pt x="460" y="831"/>
                  </a:lnTo>
                  <a:lnTo>
                    <a:pt x="410" y="831"/>
                  </a:lnTo>
                  <a:lnTo>
                    <a:pt x="410" y="737"/>
                  </a:lnTo>
                  <a:close/>
                  <a:moveTo>
                    <a:pt x="410" y="868"/>
                  </a:moveTo>
                  <a:lnTo>
                    <a:pt x="460" y="868"/>
                  </a:lnTo>
                  <a:lnTo>
                    <a:pt x="460" y="964"/>
                  </a:lnTo>
                  <a:lnTo>
                    <a:pt x="410" y="964"/>
                  </a:lnTo>
                  <a:lnTo>
                    <a:pt x="410" y="8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5" name="Rectangle 24"/>
            <p:cNvSpPr>
              <a:spLocks noChangeArrowheads="1"/>
            </p:cNvSpPr>
            <p:nvPr/>
          </p:nvSpPr>
          <p:spPr bwMode="auto">
            <a:xfrm>
              <a:off x="3997439" y="2745951"/>
              <a:ext cx="151962" cy="172819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6" name="Freeform 25"/>
            <p:cNvSpPr/>
            <p:nvPr/>
          </p:nvSpPr>
          <p:spPr bwMode="auto">
            <a:xfrm>
              <a:off x="4193976" y="3685726"/>
              <a:ext cx="174249" cy="792936"/>
            </a:xfrm>
            <a:custGeom>
              <a:avLst/>
              <a:gdLst>
                <a:gd name="T0" fmla="*/ 21 w 43"/>
                <a:gd name="T1" fmla="*/ 0 h 174"/>
                <a:gd name="T2" fmla="*/ 0 w 43"/>
                <a:gd name="T3" fmla="*/ 21 h 174"/>
                <a:gd name="T4" fmla="*/ 0 w 43"/>
                <a:gd name="T5" fmla="*/ 170 h 174"/>
                <a:gd name="T6" fmla="*/ 1 w 43"/>
                <a:gd name="T7" fmla="*/ 174 h 174"/>
                <a:gd name="T8" fmla="*/ 42 w 43"/>
                <a:gd name="T9" fmla="*/ 174 h 174"/>
                <a:gd name="T10" fmla="*/ 43 w 43"/>
                <a:gd name="T11" fmla="*/ 170 h 174"/>
                <a:gd name="T12" fmla="*/ 43 w 43"/>
                <a:gd name="T13" fmla="*/ 21 h 174"/>
                <a:gd name="T14" fmla="*/ 21 w 43"/>
                <a:gd name="T15" fmla="*/ 0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4">
                  <a:moveTo>
                    <a:pt x="21" y="0"/>
                  </a:moveTo>
                  <a:cubicBezTo>
                    <a:pt x="10" y="0"/>
                    <a:pt x="0" y="9"/>
                    <a:pt x="0" y="21"/>
                  </a:cubicBezTo>
                  <a:cubicBezTo>
                    <a:pt x="0" y="170"/>
                    <a:pt x="0" y="170"/>
                    <a:pt x="0" y="170"/>
                  </a:cubicBezTo>
                  <a:cubicBezTo>
                    <a:pt x="0" y="171"/>
                    <a:pt x="0" y="173"/>
                    <a:pt x="1" y="174"/>
                  </a:cubicBezTo>
                  <a:cubicBezTo>
                    <a:pt x="42" y="174"/>
                    <a:pt x="42" y="174"/>
                    <a:pt x="42" y="174"/>
                  </a:cubicBezTo>
                  <a:cubicBezTo>
                    <a:pt x="43" y="173"/>
                    <a:pt x="43" y="171"/>
                    <a:pt x="43" y="170"/>
                  </a:cubicBezTo>
                  <a:cubicBezTo>
                    <a:pt x="43" y="21"/>
                    <a:pt x="43" y="21"/>
                    <a:pt x="43" y="21"/>
                  </a:cubicBezTo>
                  <a:cubicBezTo>
                    <a:pt x="43" y="9"/>
                    <a:pt x="33"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7" name="Freeform 26"/>
            <p:cNvSpPr/>
            <p:nvPr/>
          </p:nvSpPr>
          <p:spPr bwMode="auto">
            <a:xfrm>
              <a:off x="4416853" y="3834825"/>
              <a:ext cx="172223" cy="643837"/>
            </a:xfrm>
            <a:custGeom>
              <a:avLst/>
              <a:gdLst>
                <a:gd name="T0" fmla="*/ 21 w 42"/>
                <a:gd name="T1" fmla="*/ 0 h 141"/>
                <a:gd name="T2" fmla="*/ 0 w 42"/>
                <a:gd name="T3" fmla="*/ 22 h 141"/>
                <a:gd name="T4" fmla="*/ 0 w 42"/>
                <a:gd name="T5" fmla="*/ 141 h 141"/>
                <a:gd name="T6" fmla="*/ 42 w 42"/>
                <a:gd name="T7" fmla="*/ 141 h 141"/>
                <a:gd name="T8" fmla="*/ 42 w 42"/>
                <a:gd name="T9" fmla="*/ 22 h 141"/>
                <a:gd name="T10" fmla="*/ 21 w 42"/>
                <a:gd name="T11" fmla="*/ 0 h 141"/>
              </a:gdLst>
              <a:ahLst/>
              <a:cxnLst>
                <a:cxn ang="0">
                  <a:pos x="T0" y="T1"/>
                </a:cxn>
                <a:cxn ang="0">
                  <a:pos x="T2" y="T3"/>
                </a:cxn>
                <a:cxn ang="0">
                  <a:pos x="T4" y="T5"/>
                </a:cxn>
                <a:cxn ang="0">
                  <a:pos x="T6" y="T7"/>
                </a:cxn>
                <a:cxn ang="0">
                  <a:pos x="T8" y="T9"/>
                </a:cxn>
                <a:cxn ang="0">
                  <a:pos x="T10" y="T11"/>
                </a:cxn>
              </a:cxnLst>
              <a:rect l="0" t="0" r="r" b="b"/>
              <a:pathLst>
                <a:path w="42" h="141">
                  <a:moveTo>
                    <a:pt x="21" y="0"/>
                  </a:moveTo>
                  <a:cubicBezTo>
                    <a:pt x="10" y="0"/>
                    <a:pt x="0" y="10"/>
                    <a:pt x="0" y="22"/>
                  </a:cubicBezTo>
                  <a:cubicBezTo>
                    <a:pt x="0" y="141"/>
                    <a:pt x="0" y="141"/>
                    <a:pt x="0" y="141"/>
                  </a:cubicBezTo>
                  <a:cubicBezTo>
                    <a:pt x="42" y="141"/>
                    <a:pt x="42" y="141"/>
                    <a:pt x="42" y="141"/>
                  </a:cubicBezTo>
                  <a:cubicBezTo>
                    <a:pt x="42" y="22"/>
                    <a:pt x="42" y="22"/>
                    <a:pt x="42" y="22"/>
                  </a:cubicBezTo>
                  <a:cubicBezTo>
                    <a:pt x="42" y="10"/>
                    <a:pt x="33"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8" name="Freeform 27"/>
            <p:cNvSpPr/>
            <p:nvPr/>
          </p:nvSpPr>
          <p:spPr bwMode="auto">
            <a:xfrm>
              <a:off x="4662016" y="3807716"/>
              <a:ext cx="480198" cy="679982"/>
            </a:xfrm>
            <a:custGeom>
              <a:avLst/>
              <a:gdLst>
                <a:gd name="T0" fmla="*/ 148 w 237"/>
                <a:gd name="T1" fmla="*/ 89 h 301"/>
                <a:gd name="T2" fmla="*/ 0 w 237"/>
                <a:gd name="T3" fmla="*/ 53 h 301"/>
                <a:gd name="T4" fmla="*/ 0 w 237"/>
                <a:gd name="T5" fmla="*/ 301 h 301"/>
                <a:gd name="T6" fmla="*/ 237 w 237"/>
                <a:gd name="T7" fmla="*/ 301 h 301"/>
                <a:gd name="T8" fmla="*/ 237 w 237"/>
                <a:gd name="T9" fmla="*/ 242 h 301"/>
                <a:gd name="T10" fmla="*/ 237 w 237"/>
                <a:gd name="T11" fmla="*/ 109 h 301"/>
                <a:gd name="T12" fmla="*/ 237 w 237"/>
                <a:gd name="T13" fmla="*/ 0 h 301"/>
                <a:gd name="T14" fmla="*/ 148 w 237"/>
                <a:gd name="T15" fmla="*/ 0 h 301"/>
                <a:gd name="T16" fmla="*/ 148 w 237"/>
                <a:gd name="T17" fmla="*/ 8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301">
                  <a:moveTo>
                    <a:pt x="148" y="89"/>
                  </a:moveTo>
                  <a:lnTo>
                    <a:pt x="0" y="53"/>
                  </a:lnTo>
                  <a:lnTo>
                    <a:pt x="0" y="301"/>
                  </a:lnTo>
                  <a:lnTo>
                    <a:pt x="237" y="301"/>
                  </a:lnTo>
                  <a:lnTo>
                    <a:pt x="237" y="242"/>
                  </a:lnTo>
                  <a:lnTo>
                    <a:pt x="237" y="109"/>
                  </a:lnTo>
                  <a:lnTo>
                    <a:pt x="237" y="0"/>
                  </a:lnTo>
                  <a:lnTo>
                    <a:pt x="148" y="0"/>
                  </a:lnTo>
                  <a:lnTo>
                    <a:pt x="148"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29" name="Freeform 28"/>
            <p:cNvSpPr>
              <a:spLocks noEditPoints="1"/>
            </p:cNvSpPr>
            <p:nvPr/>
          </p:nvSpPr>
          <p:spPr bwMode="auto">
            <a:xfrm>
              <a:off x="5182737" y="4067510"/>
              <a:ext cx="932029" cy="442779"/>
            </a:xfrm>
            <a:custGeom>
              <a:avLst/>
              <a:gdLst>
                <a:gd name="T0" fmla="*/ 0 w 460"/>
                <a:gd name="T1" fmla="*/ 196 h 196"/>
                <a:gd name="T2" fmla="*/ 460 w 460"/>
                <a:gd name="T3" fmla="*/ 0 h 196"/>
                <a:gd name="T4" fmla="*/ 74 w 460"/>
                <a:gd name="T5" fmla="*/ 156 h 196"/>
                <a:gd name="T6" fmla="*/ 20 w 460"/>
                <a:gd name="T7" fmla="*/ 107 h 196"/>
                <a:gd name="T8" fmla="*/ 74 w 460"/>
                <a:gd name="T9" fmla="*/ 156 h 196"/>
                <a:gd name="T10" fmla="*/ 20 w 460"/>
                <a:gd name="T11" fmla="*/ 91 h 196"/>
                <a:gd name="T12" fmla="*/ 74 w 460"/>
                <a:gd name="T13" fmla="*/ 41 h 196"/>
                <a:gd name="T14" fmla="*/ 146 w 460"/>
                <a:gd name="T15" fmla="*/ 156 h 196"/>
                <a:gd name="T16" fmla="*/ 92 w 460"/>
                <a:gd name="T17" fmla="*/ 107 h 196"/>
                <a:gd name="T18" fmla="*/ 146 w 460"/>
                <a:gd name="T19" fmla="*/ 156 h 196"/>
                <a:gd name="T20" fmla="*/ 92 w 460"/>
                <a:gd name="T21" fmla="*/ 91 h 196"/>
                <a:gd name="T22" fmla="*/ 146 w 460"/>
                <a:gd name="T23" fmla="*/ 41 h 196"/>
                <a:gd name="T24" fmla="*/ 223 w 460"/>
                <a:gd name="T25" fmla="*/ 156 h 196"/>
                <a:gd name="T26" fmla="*/ 167 w 460"/>
                <a:gd name="T27" fmla="*/ 107 h 196"/>
                <a:gd name="T28" fmla="*/ 223 w 460"/>
                <a:gd name="T29" fmla="*/ 156 h 196"/>
                <a:gd name="T30" fmla="*/ 167 w 460"/>
                <a:gd name="T31" fmla="*/ 91 h 196"/>
                <a:gd name="T32" fmla="*/ 223 w 460"/>
                <a:gd name="T33" fmla="*/ 41 h 196"/>
                <a:gd name="T34" fmla="*/ 295 w 460"/>
                <a:gd name="T35" fmla="*/ 156 h 196"/>
                <a:gd name="T36" fmla="*/ 241 w 460"/>
                <a:gd name="T37" fmla="*/ 107 h 196"/>
                <a:gd name="T38" fmla="*/ 295 w 460"/>
                <a:gd name="T39" fmla="*/ 156 h 196"/>
                <a:gd name="T40" fmla="*/ 241 w 460"/>
                <a:gd name="T41" fmla="*/ 91 h 196"/>
                <a:gd name="T42" fmla="*/ 295 w 460"/>
                <a:gd name="T43" fmla="*/ 41 h 196"/>
                <a:gd name="T44" fmla="*/ 369 w 460"/>
                <a:gd name="T45" fmla="*/ 156 h 196"/>
                <a:gd name="T46" fmla="*/ 313 w 460"/>
                <a:gd name="T47" fmla="*/ 107 h 196"/>
                <a:gd name="T48" fmla="*/ 369 w 460"/>
                <a:gd name="T49" fmla="*/ 156 h 196"/>
                <a:gd name="T50" fmla="*/ 313 w 460"/>
                <a:gd name="T51" fmla="*/ 91 h 196"/>
                <a:gd name="T52" fmla="*/ 369 w 460"/>
                <a:gd name="T53" fmla="*/ 41 h 196"/>
                <a:gd name="T54" fmla="*/ 442 w 460"/>
                <a:gd name="T55" fmla="*/ 156 h 196"/>
                <a:gd name="T56" fmla="*/ 386 w 460"/>
                <a:gd name="T57" fmla="*/ 107 h 196"/>
                <a:gd name="T58" fmla="*/ 442 w 460"/>
                <a:gd name="T59" fmla="*/ 156 h 196"/>
                <a:gd name="T60" fmla="*/ 386 w 460"/>
                <a:gd name="T61" fmla="*/ 91 h 196"/>
                <a:gd name="T62" fmla="*/ 442 w 460"/>
                <a:gd name="T63" fmla="*/ 4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0" h="196">
                  <a:moveTo>
                    <a:pt x="0" y="0"/>
                  </a:moveTo>
                  <a:lnTo>
                    <a:pt x="0" y="196"/>
                  </a:lnTo>
                  <a:lnTo>
                    <a:pt x="460" y="196"/>
                  </a:lnTo>
                  <a:lnTo>
                    <a:pt x="460" y="0"/>
                  </a:lnTo>
                  <a:lnTo>
                    <a:pt x="0" y="0"/>
                  </a:lnTo>
                  <a:close/>
                  <a:moveTo>
                    <a:pt x="74" y="156"/>
                  </a:moveTo>
                  <a:lnTo>
                    <a:pt x="20" y="156"/>
                  </a:lnTo>
                  <a:lnTo>
                    <a:pt x="20" y="107"/>
                  </a:lnTo>
                  <a:lnTo>
                    <a:pt x="74" y="107"/>
                  </a:lnTo>
                  <a:lnTo>
                    <a:pt x="74" y="156"/>
                  </a:lnTo>
                  <a:close/>
                  <a:moveTo>
                    <a:pt x="74" y="91"/>
                  </a:moveTo>
                  <a:lnTo>
                    <a:pt x="20" y="91"/>
                  </a:lnTo>
                  <a:lnTo>
                    <a:pt x="20" y="41"/>
                  </a:lnTo>
                  <a:lnTo>
                    <a:pt x="74" y="41"/>
                  </a:lnTo>
                  <a:lnTo>
                    <a:pt x="74" y="91"/>
                  </a:lnTo>
                  <a:close/>
                  <a:moveTo>
                    <a:pt x="146" y="156"/>
                  </a:moveTo>
                  <a:lnTo>
                    <a:pt x="92" y="156"/>
                  </a:lnTo>
                  <a:lnTo>
                    <a:pt x="92" y="107"/>
                  </a:lnTo>
                  <a:lnTo>
                    <a:pt x="146" y="107"/>
                  </a:lnTo>
                  <a:lnTo>
                    <a:pt x="146" y="156"/>
                  </a:lnTo>
                  <a:close/>
                  <a:moveTo>
                    <a:pt x="146" y="91"/>
                  </a:moveTo>
                  <a:lnTo>
                    <a:pt x="92" y="91"/>
                  </a:lnTo>
                  <a:lnTo>
                    <a:pt x="92" y="41"/>
                  </a:lnTo>
                  <a:lnTo>
                    <a:pt x="146" y="41"/>
                  </a:lnTo>
                  <a:lnTo>
                    <a:pt x="146" y="91"/>
                  </a:lnTo>
                  <a:close/>
                  <a:moveTo>
                    <a:pt x="223" y="156"/>
                  </a:moveTo>
                  <a:lnTo>
                    <a:pt x="167" y="156"/>
                  </a:lnTo>
                  <a:lnTo>
                    <a:pt x="167" y="107"/>
                  </a:lnTo>
                  <a:lnTo>
                    <a:pt x="223" y="107"/>
                  </a:lnTo>
                  <a:lnTo>
                    <a:pt x="223" y="156"/>
                  </a:lnTo>
                  <a:close/>
                  <a:moveTo>
                    <a:pt x="223" y="91"/>
                  </a:moveTo>
                  <a:lnTo>
                    <a:pt x="167" y="91"/>
                  </a:lnTo>
                  <a:lnTo>
                    <a:pt x="167" y="41"/>
                  </a:lnTo>
                  <a:lnTo>
                    <a:pt x="223" y="41"/>
                  </a:lnTo>
                  <a:lnTo>
                    <a:pt x="223" y="91"/>
                  </a:lnTo>
                  <a:close/>
                  <a:moveTo>
                    <a:pt x="295" y="156"/>
                  </a:moveTo>
                  <a:lnTo>
                    <a:pt x="241" y="156"/>
                  </a:lnTo>
                  <a:lnTo>
                    <a:pt x="241" y="107"/>
                  </a:lnTo>
                  <a:lnTo>
                    <a:pt x="295" y="107"/>
                  </a:lnTo>
                  <a:lnTo>
                    <a:pt x="295" y="156"/>
                  </a:lnTo>
                  <a:close/>
                  <a:moveTo>
                    <a:pt x="295" y="91"/>
                  </a:moveTo>
                  <a:lnTo>
                    <a:pt x="241" y="91"/>
                  </a:lnTo>
                  <a:lnTo>
                    <a:pt x="241" y="41"/>
                  </a:lnTo>
                  <a:lnTo>
                    <a:pt x="295" y="41"/>
                  </a:lnTo>
                  <a:lnTo>
                    <a:pt x="295" y="91"/>
                  </a:lnTo>
                  <a:close/>
                  <a:moveTo>
                    <a:pt x="369" y="156"/>
                  </a:moveTo>
                  <a:lnTo>
                    <a:pt x="313" y="156"/>
                  </a:lnTo>
                  <a:lnTo>
                    <a:pt x="313" y="107"/>
                  </a:lnTo>
                  <a:lnTo>
                    <a:pt x="369" y="107"/>
                  </a:lnTo>
                  <a:lnTo>
                    <a:pt x="369" y="156"/>
                  </a:lnTo>
                  <a:close/>
                  <a:moveTo>
                    <a:pt x="369" y="91"/>
                  </a:moveTo>
                  <a:lnTo>
                    <a:pt x="313" y="91"/>
                  </a:lnTo>
                  <a:lnTo>
                    <a:pt x="313" y="41"/>
                  </a:lnTo>
                  <a:lnTo>
                    <a:pt x="369" y="41"/>
                  </a:lnTo>
                  <a:lnTo>
                    <a:pt x="369" y="91"/>
                  </a:lnTo>
                  <a:close/>
                  <a:moveTo>
                    <a:pt x="442" y="156"/>
                  </a:moveTo>
                  <a:lnTo>
                    <a:pt x="386" y="156"/>
                  </a:lnTo>
                  <a:lnTo>
                    <a:pt x="386" y="107"/>
                  </a:lnTo>
                  <a:lnTo>
                    <a:pt x="442" y="107"/>
                  </a:lnTo>
                  <a:lnTo>
                    <a:pt x="442" y="156"/>
                  </a:lnTo>
                  <a:close/>
                  <a:moveTo>
                    <a:pt x="442" y="91"/>
                  </a:moveTo>
                  <a:lnTo>
                    <a:pt x="386" y="91"/>
                  </a:lnTo>
                  <a:lnTo>
                    <a:pt x="386" y="41"/>
                  </a:lnTo>
                  <a:lnTo>
                    <a:pt x="442" y="41"/>
                  </a:lnTo>
                  <a:lnTo>
                    <a:pt x="442" y="9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0" name="Freeform 29"/>
            <p:cNvSpPr/>
            <p:nvPr/>
          </p:nvSpPr>
          <p:spPr bwMode="auto">
            <a:xfrm>
              <a:off x="5182737" y="3776089"/>
              <a:ext cx="927977" cy="237204"/>
            </a:xfrm>
            <a:custGeom>
              <a:avLst/>
              <a:gdLst>
                <a:gd name="T0" fmla="*/ 228 w 228"/>
                <a:gd name="T1" fmla="*/ 33 h 52"/>
                <a:gd name="T2" fmla="*/ 190 w 228"/>
                <a:gd name="T3" fmla="*/ 33 h 52"/>
                <a:gd name="T4" fmla="*/ 190 w 228"/>
                <a:gd name="T5" fmla="*/ 11 h 52"/>
                <a:gd name="T6" fmla="*/ 179 w 228"/>
                <a:gd name="T7" fmla="*/ 0 h 52"/>
                <a:gd name="T8" fmla="*/ 169 w 228"/>
                <a:gd name="T9" fmla="*/ 11 h 52"/>
                <a:gd name="T10" fmla="*/ 169 w 228"/>
                <a:gd name="T11" fmla="*/ 33 h 52"/>
                <a:gd name="T12" fmla="*/ 0 w 228"/>
                <a:gd name="T13" fmla="*/ 33 h 52"/>
                <a:gd name="T14" fmla="*/ 0 w 228"/>
                <a:gd name="T15" fmla="*/ 52 h 52"/>
                <a:gd name="T16" fmla="*/ 228 w 228"/>
                <a:gd name="T17" fmla="*/ 52 h 52"/>
                <a:gd name="T18" fmla="*/ 228 w 228"/>
                <a:gd name="T19" fmla="*/ 3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52">
                  <a:moveTo>
                    <a:pt x="228" y="33"/>
                  </a:moveTo>
                  <a:cubicBezTo>
                    <a:pt x="190" y="33"/>
                    <a:pt x="190" y="33"/>
                    <a:pt x="190" y="33"/>
                  </a:cubicBezTo>
                  <a:cubicBezTo>
                    <a:pt x="190" y="11"/>
                    <a:pt x="190" y="11"/>
                    <a:pt x="190" y="11"/>
                  </a:cubicBezTo>
                  <a:cubicBezTo>
                    <a:pt x="190" y="5"/>
                    <a:pt x="185" y="0"/>
                    <a:pt x="179" y="0"/>
                  </a:cubicBezTo>
                  <a:cubicBezTo>
                    <a:pt x="173" y="0"/>
                    <a:pt x="169" y="5"/>
                    <a:pt x="169" y="11"/>
                  </a:cubicBezTo>
                  <a:cubicBezTo>
                    <a:pt x="169" y="33"/>
                    <a:pt x="169" y="33"/>
                    <a:pt x="169" y="33"/>
                  </a:cubicBezTo>
                  <a:cubicBezTo>
                    <a:pt x="0" y="33"/>
                    <a:pt x="0" y="33"/>
                    <a:pt x="0" y="33"/>
                  </a:cubicBezTo>
                  <a:cubicBezTo>
                    <a:pt x="0" y="52"/>
                    <a:pt x="0" y="52"/>
                    <a:pt x="0" y="52"/>
                  </a:cubicBezTo>
                  <a:cubicBezTo>
                    <a:pt x="228" y="52"/>
                    <a:pt x="228" y="52"/>
                    <a:pt x="228" y="52"/>
                  </a:cubicBezTo>
                  <a:lnTo>
                    <a:pt x="228"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1" name="Freeform 30"/>
            <p:cNvSpPr/>
            <p:nvPr/>
          </p:nvSpPr>
          <p:spPr bwMode="auto">
            <a:xfrm>
              <a:off x="8349609"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2" name="Freeform 31"/>
            <p:cNvSpPr/>
            <p:nvPr/>
          </p:nvSpPr>
          <p:spPr bwMode="auto">
            <a:xfrm>
              <a:off x="8483335"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3" name="Freeform 32"/>
            <p:cNvSpPr/>
            <p:nvPr/>
          </p:nvSpPr>
          <p:spPr bwMode="auto">
            <a:xfrm>
              <a:off x="8617061"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4" name="Freeform 33"/>
            <p:cNvSpPr/>
            <p:nvPr/>
          </p:nvSpPr>
          <p:spPr bwMode="auto">
            <a:xfrm>
              <a:off x="8756866"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5" name="Freeform 34"/>
            <p:cNvSpPr/>
            <p:nvPr/>
          </p:nvSpPr>
          <p:spPr bwMode="auto">
            <a:xfrm>
              <a:off x="889059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6" name="Freeform 35"/>
            <p:cNvSpPr/>
            <p:nvPr/>
          </p:nvSpPr>
          <p:spPr bwMode="auto">
            <a:xfrm>
              <a:off x="9024318"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2"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7" name="Freeform 36"/>
            <p:cNvSpPr/>
            <p:nvPr/>
          </p:nvSpPr>
          <p:spPr bwMode="auto">
            <a:xfrm>
              <a:off x="9164122"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8" name="Freeform 37"/>
            <p:cNvSpPr/>
            <p:nvPr/>
          </p:nvSpPr>
          <p:spPr bwMode="auto">
            <a:xfrm>
              <a:off x="929784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39" name="Freeform 38"/>
            <p:cNvSpPr/>
            <p:nvPr/>
          </p:nvSpPr>
          <p:spPr bwMode="auto">
            <a:xfrm>
              <a:off x="9431573"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0" name="Freeform 39"/>
            <p:cNvSpPr/>
            <p:nvPr/>
          </p:nvSpPr>
          <p:spPr bwMode="auto">
            <a:xfrm>
              <a:off x="9569352"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0"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1" name="Freeform 40"/>
            <p:cNvSpPr/>
            <p:nvPr/>
          </p:nvSpPr>
          <p:spPr bwMode="auto">
            <a:xfrm>
              <a:off x="9705104"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2" name="Freeform 41"/>
            <p:cNvSpPr/>
            <p:nvPr/>
          </p:nvSpPr>
          <p:spPr bwMode="auto">
            <a:xfrm>
              <a:off x="9838830"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3" name="Freeform 42"/>
            <p:cNvSpPr/>
            <p:nvPr/>
          </p:nvSpPr>
          <p:spPr bwMode="auto">
            <a:xfrm>
              <a:off x="9972556"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4" name="Freeform 43"/>
            <p:cNvSpPr/>
            <p:nvPr/>
          </p:nvSpPr>
          <p:spPr bwMode="auto">
            <a:xfrm>
              <a:off x="10112360"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5" name="Freeform 44"/>
            <p:cNvSpPr/>
            <p:nvPr/>
          </p:nvSpPr>
          <p:spPr bwMode="auto">
            <a:xfrm>
              <a:off x="10246086"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6" name="Freeform 45"/>
            <p:cNvSpPr/>
            <p:nvPr/>
          </p:nvSpPr>
          <p:spPr bwMode="auto">
            <a:xfrm>
              <a:off x="1037981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7" name="Freeform 46"/>
            <p:cNvSpPr/>
            <p:nvPr/>
          </p:nvSpPr>
          <p:spPr bwMode="auto">
            <a:xfrm>
              <a:off x="10517590"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8" name="Freeform 47"/>
            <p:cNvSpPr/>
            <p:nvPr/>
          </p:nvSpPr>
          <p:spPr bwMode="auto">
            <a:xfrm>
              <a:off x="10653343"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49" name="Freeform 48"/>
            <p:cNvSpPr/>
            <p:nvPr/>
          </p:nvSpPr>
          <p:spPr bwMode="auto">
            <a:xfrm>
              <a:off x="1078706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0" name="Freeform 49"/>
            <p:cNvSpPr/>
            <p:nvPr/>
          </p:nvSpPr>
          <p:spPr bwMode="auto">
            <a:xfrm>
              <a:off x="10920794"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1" name="Freeform 50"/>
            <p:cNvSpPr/>
            <p:nvPr/>
          </p:nvSpPr>
          <p:spPr bwMode="auto">
            <a:xfrm>
              <a:off x="11060598"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2" name="Freeform 51"/>
            <p:cNvSpPr/>
            <p:nvPr/>
          </p:nvSpPr>
          <p:spPr bwMode="auto">
            <a:xfrm>
              <a:off x="5421823" y="2531339"/>
              <a:ext cx="99282" cy="47441"/>
            </a:xfrm>
            <a:custGeom>
              <a:avLst/>
              <a:gdLst>
                <a:gd name="T0" fmla="*/ 0 w 49"/>
                <a:gd name="T1" fmla="*/ 21 h 21"/>
                <a:gd name="T2" fmla="*/ 49 w 49"/>
                <a:gd name="T3" fmla="*/ 21 h 21"/>
                <a:gd name="T4" fmla="*/ 26 w 49"/>
                <a:gd name="T5" fmla="*/ 0 h 21"/>
                <a:gd name="T6" fmla="*/ 0 w 49"/>
                <a:gd name="T7" fmla="*/ 21 h 21"/>
              </a:gdLst>
              <a:ahLst/>
              <a:cxnLst>
                <a:cxn ang="0">
                  <a:pos x="T0" y="T1"/>
                </a:cxn>
                <a:cxn ang="0">
                  <a:pos x="T2" y="T3"/>
                </a:cxn>
                <a:cxn ang="0">
                  <a:pos x="T4" y="T5"/>
                </a:cxn>
                <a:cxn ang="0">
                  <a:pos x="T6" y="T7"/>
                </a:cxn>
              </a:cxnLst>
              <a:rect l="0" t="0" r="r" b="b"/>
              <a:pathLst>
                <a:path w="49" h="21">
                  <a:moveTo>
                    <a:pt x="0" y="21"/>
                  </a:moveTo>
                  <a:lnTo>
                    <a:pt x="49"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3" name="Freeform 52"/>
            <p:cNvSpPr/>
            <p:nvPr/>
          </p:nvSpPr>
          <p:spPr bwMode="auto">
            <a:xfrm>
              <a:off x="5251627" y="2531339"/>
              <a:ext cx="97255" cy="47441"/>
            </a:xfrm>
            <a:custGeom>
              <a:avLst/>
              <a:gdLst>
                <a:gd name="T0" fmla="*/ 0 w 48"/>
                <a:gd name="T1" fmla="*/ 21 h 21"/>
                <a:gd name="T2" fmla="*/ 48 w 48"/>
                <a:gd name="T3" fmla="*/ 21 h 21"/>
                <a:gd name="T4" fmla="*/ 26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4" name="Freeform 53"/>
            <p:cNvSpPr/>
            <p:nvPr/>
          </p:nvSpPr>
          <p:spPr bwMode="auto">
            <a:xfrm>
              <a:off x="5320516" y="2445495"/>
              <a:ext cx="133726" cy="133286"/>
            </a:xfrm>
            <a:custGeom>
              <a:avLst/>
              <a:gdLst>
                <a:gd name="T0" fmla="*/ 36 w 66"/>
                <a:gd name="T1" fmla="*/ 0 h 59"/>
                <a:gd name="T2" fmla="*/ 0 w 66"/>
                <a:gd name="T3" fmla="*/ 30 h 59"/>
                <a:gd name="T4" fmla="*/ 32 w 66"/>
                <a:gd name="T5" fmla="*/ 59 h 59"/>
                <a:gd name="T6" fmla="*/ 32 w 66"/>
                <a:gd name="T7" fmla="*/ 59 h 59"/>
                <a:gd name="T8" fmla="*/ 66 w 66"/>
                <a:gd name="T9" fmla="*/ 28 h 59"/>
                <a:gd name="T10" fmla="*/ 36 w 66"/>
                <a:gd name="T11" fmla="*/ 0 h 59"/>
                <a:gd name="T12" fmla="*/ 36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6" y="0"/>
                  </a:moveTo>
                  <a:lnTo>
                    <a:pt x="0" y="30"/>
                  </a:lnTo>
                  <a:lnTo>
                    <a:pt x="32" y="59"/>
                  </a:lnTo>
                  <a:lnTo>
                    <a:pt x="32" y="59"/>
                  </a:lnTo>
                  <a:lnTo>
                    <a:pt x="66" y="28"/>
                  </a:lnTo>
                  <a:lnTo>
                    <a:pt x="36" y="0"/>
                  </a:lnTo>
                  <a:lnTo>
                    <a:pt x="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5" name="Freeform 54"/>
            <p:cNvSpPr/>
            <p:nvPr/>
          </p:nvSpPr>
          <p:spPr bwMode="auto">
            <a:xfrm>
              <a:off x="5077378" y="2445495"/>
              <a:ext cx="109412" cy="142322"/>
            </a:xfrm>
            <a:custGeom>
              <a:avLst/>
              <a:gdLst>
                <a:gd name="T0" fmla="*/ 28 w 54"/>
                <a:gd name="T1" fmla="*/ 36 h 63"/>
                <a:gd name="T2" fmla="*/ 28 w 54"/>
                <a:gd name="T3" fmla="*/ 22 h 63"/>
                <a:gd name="T4" fmla="*/ 28 w 54"/>
                <a:gd name="T5" fmla="*/ 22 h 63"/>
                <a:gd name="T6" fmla="*/ 28 w 54"/>
                <a:gd name="T7" fmla="*/ 22 h 63"/>
                <a:gd name="T8" fmla="*/ 54 w 54"/>
                <a:gd name="T9" fmla="*/ 0 h 63"/>
                <a:gd name="T10" fmla="*/ 26 w 54"/>
                <a:gd name="T11" fmla="*/ 0 h 63"/>
                <a:gd name="T12" fmla="*/ 0 w 54"/>
                <a:gd name="T13" fmla="*/ 32 h 63"/>
                <a:gd name="T14" fmla="*/ 26 w 54"/>
                <a:gd name="T15" fmla="*/ 63 h 63"/>
                <a:gd name="T16" fmla="*/ 26 w 54"/>
                <a:gd name="T17" fmla="*/ 59 h 63"/>
                <a:gd name="T18" fmla="*/ 50 w 54"/>
                <a:gd name="T19" fmla="*/ 59 h 63"/>
                <a:gd name="T20" fmla="*/ 28 w 54"/>
                <a:gd name="T21" fmla="*/ 38 h 63"/>
                <a:gd name="T22" fmla="*/ 28 w 54"/>
                <a:gd name="T2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3">
                  <a:moveTo>
                    <a:pt x="28" y="36"/>
                  </a:moveTo>
                  <a:lnTo>
                    <a:pt x="28" y="22"/>
                  </a:lnTo>
                  <a:lnTo>
                    <a:pt x="28" y="22"/>
                  </a:lnTo>
                  <a:lnTo>
                    <a:pt x="28" y="22"/>
                  </a:lnTo>
                  <a:lnTo>
                    <a:pt x="54" y="0"/>
                  </a:lnTo>
                  <a:lnTo>
                    <a:pt x="26" y="0"/>
                  </a:lnTo>
                  <a:lnTo>
                    <a:pt x="0" y="32"/>
                  </a:lnTo>
                  <a:lnTo>
                    <a:pt x="26" y="63"/>
                  </a:lnTo>
                  <a:lnTo>
                    <a:pt x="26" y="59"/>
                  </a:lnTo>
                  <a:lnTo>
                    <a:pt x="50" y="59"/>
                  </a:lnTo>
                  <a:lnTo>
                    <a:pt x="28" y="38"/>
                  </a:lnTo>
                  <a:lnTo>
                    <a:pt x="2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6" name="Freeform 55"/>
            <p:cNvSpPr/>
            <p:nvPr/>
          </p:nvSpPr>
          <p:spPr bwMode="auto">
            <a:xfrm>
              <a:off x="5154371" y="2445495"/>
              <a:ext cx="129674" cy="133286"/>
            </a:xfrm>
            <a:custGeom>
              <a:avLst/>
              <a:gdLst>
                <a:gd name="T0" fmla="*/ 34 w 64"/>
                <a:gd name="T1" fmla="*/ 0 h 59"/>
                <a:gd name="T2" fmla="*/ 0 w 64"/>
                <a:gd name="T3" fmla="*/ 30 h 59"/>
                <a:gd name="T4" fmla="*/ 30 w 64"/>
                <a:gd name="T5" fmla="*/ 59 h 59"/>
                <a:gd name="T6" fmla="*/ 64 w 64"/>
                <a:gd name="T7" fmla="*/ 28 h 59"/>
                <a:gd name="T8" fmla="*/ 34 w 64"/>
                <a:gd name="T9" fmla="*/ 0 h 59"/>
                <a:gd name="T10" fmla="*/ 34 w 64"/>
                <a:gd name="T11" fmla="*/ 0 h 59"/>
              </a:gdLst>
              <a:ahLst/>
              <a:cxnLst>
                <a:cxn ang="0">
                  <a:pos x="T0" y="T1"/>
                </a:cxn>
                <a:cxn ang="0">
                  <a:pos x="T2" y="T3"/>
                </a:cxn>
                <a:cxn ang="0">
                  <a:pos x="T4" y="T5"/>
                </a:cxn>
                <a:cxn ang="0">
                  <a:pos x="T6" y="T7"/>
                </a:cxn>
                <a:cxn ang="0">
                  <a:pos x="T8" y="T9"/>
                </a:cxn>
                <a:cxn ang="0">
                  <a:pos x="T10" y="T11"/>
                </a:cxn>
              </a:cxnLst>
              <a:rect l="0" t="0" r="r" b="b"/>
              <a:pathLst>
                <a:path w="64" h="59">
                  <a:moveTo>
                    <a:pt x="34" y="0"/>
                  </a:moveTo>
                  <a:lnTo>
                    <a:pt x="0" y="30"/>
                  </a:lnTo>
                  <a:lnTo>
                    <a:pt x="30" y="59"/>
                  </a:lnTo>
                  <a:lnTo>
                    <a:pt x="64" y="28"/>
                  </a:lnTo>
                  <a:lnTo>
                    <a:pt x="34" y="0"/>
                  </a:lnTo>
                  <a:lnTo>
                    <a:pt x="3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7" name="Freeform 56"/>
            <p:cNvSpPr/>
            <p:nvPr/>
          </p:nvSpPr>
          <p:spPr bwMode="auto">
            <a:xfrm>
              <a:off x="5429928" y="2445495"/>
              <a:ext cx="95230" cy="49700"/>
            </a:xfrm>
            <a:custGeom>
              <a:avLst/>
              <a:gdLst>
                <a:gd name="T0" fmla="*/ 47 w 47"/>
                <a:gd name="T1" fmla="*/ 0 h 22"/>
                <a:gd name="T2" fmla="*/ 0 w 47"/>
                <a:gd name="T3" fmla="*/ 0 h 22"/>
                <a:gd name="T4" fmla="*/ 22 w 47"/>
                <a:gd name="T5" fmla="*/ 22 h 22"/>
                <a:gd name="T6" fmla="*/ 47 w 47"/>
                <a:gd name="T7" fmla="*/ 0 h 22"/>
              </a:gdLst>
              <a:ahLst/>
              <a:cxnLst>
                <a:cxn ang="0">
                  <a:pos x="T0" y="T1"/>
                </a:cxn>
                <a:cxn ang="0">
                  <a:pos x="T2" y="T3"/>
                </a:cxn>
                <a:cxn ang="0">
                  <a:pos x="T4" y="T5"/>
                </a:cxn>
                <a:cxn ang="0">
                  <a:pos x="T6" y="T7"/>
                </a:cxn>
              </a:cxnLst>
              <a:rect l="0" t="0" r="r" b="b"/>
              <a:pathLst>
                <a:path w="47" h="22">
                  <a:moveTo>
                    <a:pt x="47" y="0"/>
                  </a:moveTo>
                  <a:lnTo>
                    <a:pt x="0" y="0"/>
                  </a:lnTo>
                  <a:lnTo>
                    <a:pt x="22" y="22"/>
                  </a:lnTo>
                  <a:lnTo>
                    <a:pt x="4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8" name="Freeform 57"/>
            <p:cNvSpPr/>
            <p:nvPr/>
          </p:nvSpPr>
          <p:spPr bwMode="auto">
            <a:xfrm>
              <a:off x="5259731" y="2445495"/>
              <a:ext cx="93203" cy="49700"/>
            </a:xfrm>
            <a:custGeom>
              <a:avLst/>
              <a:gdLst>
                <a:gd name="T0" fmla="*/ 46 w 46"/>
                <a:gd name="T1" fmla="*/ 0 h 22"/>
                <a:gd name="T2" fmla="*/ 0 w 46"/>
                <a:gd name="T3" fmla="*/ 0 h 22"/>
                <a:gd name="T4" fmla="*/ 22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2"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59" name="Rectangle 58"/>
            <p:cNvSpPr>
              <a:spLocks noChangeArrowheads="1"/>
            </p:cNvSpPr>
            <p:nvPr/>
          </p:nvSpPr>
          <p:spPr bwMode="auto">
            <a:xfrm>
              <a:off x="4986200" y="4232422"/>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0" name="Freeform 59"/>
            <p:cNvSpPr/>
            <p:nvPr/>
          </p:nvSpPr>
          <p:spPr bwMode="auto">
            <a:xfrm>
              <a:off x="5077378" y="4062992"/>
              <a:ext cx="52680" cy="137804"/>
            </a:xfrm>
            <a:custGeom>
              <a:avLst/>
              <a:gdLst>
                <a:gd name="T0" fmla="*/ 26 w 26"/>
                <a:gd name="T1" fmla="*/ 61 h 61"/>
                <a:gd name="T2" fmla="*/ 26 w 26"/>
                <a:gd name="T3" fmla="*/ 0 h 61"/>
                <a:gd name="T4" fmla="*/ 0 w 26"/>
                <a:gd name="T5" fmla="*/ 33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3"/>
                  </a:lnTo>
                  <a:lnTo>
                    <a:pt x="26"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1" name="Freeform 60"/>
            <p:cNvSpPr/>
            <p:nvPr/>
          </p:nvSpPr>
          <p:spPr bwMode="auto">
            <a:xfrm>
              <a:off x="4986200" y="4255013"/>
              <a:ext cx="143857" cy="72290"/>
            </a:xfrm>
            <a:custGeom>
              <a:avLst/>
              <a:gdLst>
                <a:gd name="T0" fmla="*/ 45 w 71"/>
                <a:gd name="T1" fmla="*/ 32 h 32"/>
                <a:gd name="T2" fmla="*/ 45 w 71"/>
                <a:gd name="T3" fmla="*/ 32 h 32"/>
                <a:gd name="T4" fmla="*/ 29 w 71"/>
                <a:gd name="T5" fmla="*/ 32 h 32"/>
                <a:gd name="T6" fmla="*/ 29 w 71"/>
                <a:gd name="T7" fmla="*/ 32 h 32"/>
                <a:gd name="T8" fmla="*/ 0 w 71"/>
                <a:gd name="T9" fmla="*/ 2 h 32"/>
                <a:gd name="T10" fmla="*/ 0 w 71"/>
                <a:gd name="T11" fmla="*/ 32 h 32"/>
                <a:gd name="T12" fmla="*/ 71 w 71"/>
                <a:gd name="T13" fmla="*/ 32 h 32"/>
                <a:gd name="T14" fmla="*/ 71 w 71"/>
                <a:gd name="T15" fmla="*/ 0 h 32"/>
                <a:gd name="T16" fmla="*/ 45 w 71"/>
                <a:gd name="T17" fmla="*/ 32 h 32"/>
                <a:gd name="T18" fmla="*/ 45 w 71"/>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32">
                  <a:moveTo>
                    <a:pt x="45" y="32"/>
                  </a:moveTo>
                  <a:lnTo>
                    <a:pt x="45" y="32"/>
                  </a:lnTo>
                  <a:lnTo>
                    <a:pt x="29" y="32"/>
                  </a:lnTo>
                  <a:lnTo>
                    <a:pt x="29" y="32"/>
                  </a:lnTo>
                  <a:lnTo>
                    <a:pt x="0" y="2"/>
                  </a:lnTo>
                  <a:lnTo>
                    <a:pt x="0" y="32"/>
                  </a:lnTo>
                  <a:lnTo>
                    <a:pt x="71" y="32"/>
                  </a:lnTo>
                  <a:lnTo>
                    <a:pt x="71" y="0"/>
                  </a:lnTo>
                  <a:lnTo>
                    <a:pt x="45" y="32"/>
                  </a:lnTo>
                  <a:lnTo>
                    <a:pt x="45"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2" name="Freeform 61"/>
            <p:cNvSpPr/>
            <p:nvPr/>
          </p:nvSpPr>
          <p:spPr bwMode="auto">
            <a:xfrm>
              <a:off x="4986200" y="3694762"/>
              <a:ext cx="58759" cy="149099"/>
            </a:xfrm>
            <a:custGeom>
              <a:avLst/>
              <a:gdLst>
                <a:gd name="T0" fmla="*/ 0 w 29"/>
                <a:gd name="T1" fmla="*/ 0 h 66"/>
                <a:gd name="T2" fmla="*/ 0 w 29"/>
                <a:gd name="T3" fmla="*/ 66 h 66"/>
                <a:gd name="T4" fmla="*/ 29 w 29"/>
                <a:gd name="T5" fmla="*/ 32 h 66"/>
                <a:gd name="T6" fmla="*/ 0 w 29"/>
                <a:gd name="T7" fmla="*/ 0 h 66"/>
              </a:gdLst>
              <a:ahLst/>
              <a:cxnLst>
                <a:cxn ang="0">
                  <a:pos x="T0" y="T1"/>
                </a:cxn>
                <a:cxn ang="0">
                  <a:pos x="T2" y="T3"/>
                </a:cxn>
                <a:cxn ang="0">
                  <a:pos x="T4" y="T5"/>
                </a:cxn>
                <a:cxn ang="0">
                  <a:pos x="T6" y="T7"/>
                </a:cxn>
              </a:cxnLst>
              <a:rect l="0" t="0" r="r" b="b"/>
              <a:pathLst>
                <a:path w="29" h="66">
                  <a:moveTo>
                    <a:pt x="0" y="0"/>
                  </a:moveTo>
                  <a:lnTo>
                    <a:pt x="0" y="66"/>
                  </a:lnTo>
                  <a:lnTo>
                    <a:pt x="29" y="3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3" name="Freeform 62"/>
            <p:cNvSpPr/>
            <p:nvPr/>
          </p:nvSpPr>
          <p:spPr bwMode="auto">
            <a:xfrm>
              <a:off x="4986200" y="4067510"/>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4" name="Freeform 63"/>
            <p:cNvSpPr/>
            <p:nvPr/>
          </p:nvSpPr>
          <p:spPr bwMode="auto">
            <a:xfrm>
              <a:off x="4986200" y="3525332"/>
              <a:ext cx="58759" cy="146841"/>
            </a:xfrm>
            <a:custGeom>
              <a:avLst/>
              <a:gdLst>
                <a:gd name="T0" fmla="*/ 4 w 29"/>
                <a:gd name="T1" fmla="*/ 63 h 65"/>
                <a:gd name="T2" fmla="*/ 29 w 29"/>
                <a:gd name="T3" fmla="*/ 33 h 65"/>
                <a:gd name="T4" fmla="*/ 0 w 29"/>
                <a:gd name="T5" fmla="*/ 0 h 65"/>
                <a:gd name="T6" fmla="*/ 0 w 29"/>
                <a:gd name="T7" fmla="*/ 65 h 65"/>
                <a:gd name="T8" fmla="*/ 4 w 29"/>
                <a:gd name="T9" fmla="*/ 61 h 65"/>
                <a:gd name="T10" fmla="*/ 4 w 29"/>
                <a:gd name="T11" fmla="*/ 63 h 65"/>
              </a:gdLst>
              <a:ahLst/>
              <a:cxnLst>
                <a:cxn ang="0">
                  <a:pos x="T0" y="T1"/>
                </a:cxn>
                <a:cxn ang="0">
                  <a:pos x="T2" y="T3"/>
                </a:cxn>
                <a:cxn ang="0">
                  <a:pos x="T4" y="T5"/>
                </a:cxn>
                <a:cxn ang="0">
                  <a:pos x="T6" y="T7"/>
                </a:cxn>
                <a:cxn ang="0">
                  <a:pos x="T8" y="T9"/>
                </a:cxn>
                <a:cxn ang="0">
                  <a:pos x="T10" y="T11"/>
                </a:cxn>
              </a:cxnLst>
              <a:rect l="0" t="0" r="r" b="b"/>
              <a:pathLst>
                <a:path w="29" h="65">
                  <a:moveTo>
                    <a:pt x="4" y="63"/>
                  </a:moveTo>
                  <a:lnTo>
                    <a:pt x="29" y="33"/>
                  </a:lnTo>
                  <a:lnTo>
                    <a:pt x="0" y="0"/>
                  </a:lnTo>
                  <a:lnTo>
                    <a:pt x="0" y="65"/>
                  </a:lnTo>
                  <a:lnTo>
                    <a:pt x="4" y="61"/>
                  </a:lnTo>
                  <a:lnTo>
                    <a:pt x="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5" name="Freeform 64"/>
            <p:cNvSpPr/>
            <p:nvPr/>
          </p:nvSpPr>
          <p:spPr bwMode="auto">
            <a:xfrm>
              <a:off x="5006462" y="2540376"/>
              <a:ext cx="107387" cy="133286"/>
            </a:xfrm>
            <a:custGeom>
              <a:avLst/>
              <a:gdLst>
                <a:gd name="T0" fmla="*/ 27 w 53"/>
                <a:gd name="T1" fmla="*/ 0 h 59"/>
                <a:gd name="T2" fmla="*/ 0 w 53"/>
                <a:gd name="T3" fmla="*/ 31 h 59"/>
                <a:gd name="T4" fmla="*/ 27 w 53"/>
                <a:gd name="T5" fmla="*/ 59 h 59"/>
                <a:gd name="T6" fmla="*/ 53 w 53"/>
                <a:gd name="T7" fmla="*/ 27 h 59"/>
                <a:gd name="T8" fmla="*/ 27 w 53"/>
                <a:gd name="T9" fmla="*/ 0 h 59"/>
              </a:gdLst>
              <a:ahLst/>
              <a:cxnLst>
                <a:cxn ang="0">
                  <a:pos x="T0" y="T1"/>
                </a:cxn>
                <a:cxn ang="0">
                  <a:pos x="T2" y="T3"/>
                </a:cxn>
                <a:cxn ang="0">
                  <a:pos x="T4" y="T5"/>
                </a:cxn>
                <a:cxn ang="0">
                  <a:pos x="T6" y="T7"/>
                </a:cxn>
                <a:cxn ang="0">
                  <a:pos x="T8" y="T9"/>
                </a:cxn>
              </a:cxnLst>
              <a:rect l="0" t="0" r="r" b="b"/>
              <a:pathLst>
                <a:path w="53" h="59">
                  <a:moveTo>
                    <a:pt x="27" y="0"/>
                  </a:moveTo>
                  <a:lnTo>
                    <a:pt x="0" y="31"/>
                  </a:lnTo>
                  <a:lnTo>
                    <a:pt x="27" y="59"/>
                  </a:lnTo>
                  <a:lnTo>
                    <a:pt x="53" y="27"/>
                  </a:lnTo>
                  <a:lnTo>
                    <a:pt x="2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6" name="Freeform 65"/>
            <p:cNvSpPr/>
            <p:nvPr/>
          </p:nvSpPr>
          <p:spPr bwMode="auto">
            <a:xfrm>
              <a:off x="4986200" y="3877748"/>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7" name="Freeform 66"/>
            <p:cNvSpPr/>
            <p:nvPr/>
          </p:nvSpPr>
          <p:spPr bwMode="auto">
            <a:xfrm>
              <a:off x="4986200" y="3358161"/>
              <a:ext cx="58759" cy="144581"/>
            </a:xfrm>
            <a:custGeom>
              <a:avLst/>
              <a:gdLst>
                <a:gd name="T0" fmla="*/ 29 w 29"/>
                <a:gd name="T1" fmla="*/ 30 h 64"/>
                <a:gd name="T2" fmla="*/ 0 w 29"/>
                <a:gd name="T3" fmla="*/ 0 h 64"/>
                <a:gd name="T4" fmla="*/ 0 w 29"/>
                <a:gd name="T5" fmla="*/ 64 h 64"/>
                <a:gd name="T6" fmla="*/ 29 w 29"/>
                <a:gd name="T7" fmla="*/ 30 h 64"/>
                <a:gd name="T8" fmla="*/ 29 w 29"/>
                <a:gd name="T9" fmla="*/ 30 h 64"/>
              </a:gdLst>
              <a:ahLst/>
              <a:cxnLst>
                <a:cxn ang="0">
                  <a:pos x="T0" y="T1"/>
                </a:cxn>
                <a:cxn ang="0">
                  <a:pos x="T2" y="T3"/>
                </a:cxn>
                <a:cxn ang="0">
                  <a:pos x="T4" y="T5"/>
                </a:cxn>
                <a:cxn ang="0">
                  <a:pos x="T6" y="T7"/>
                </a:cxn>
                <a:cxn ang="0">
                  <a:pos x="T8" y="T9"/>
                </a:cxn>
              </a:cxnLst>
              <a:rect l="0" t="0" r="r" b="b"/>
              <a:pathLst>
                <a:path w="29" h="64">
                  <a:moveTo>
                    <a:pt x="29" y="30"/>
                  </a:moveTo>
                  <a:lnTo>
                    <a:pt x="0" y="0"/>
                  </a:lnTo>
                  <a:lnTo>
                    <a:pt x="0" y="64"/>
                  </a:lnTo>
                  <a:lnTo>
                    <a:pt x="29" y="30"/>
                  </a:lnTo>
                  <a:lnTo>
                    <a:pt x="29"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8" name="Rectangle 67"/>
            <p:cNvSpPr>
              <a:spLocks noChangeArrowheads="1"/>
            </p:cNvSpPr>
            <p:nvPr/>
          </p:nvSpPr>
          <p:spPr bwMode="auto">
            <a:xfrm>
              <a:off x="4986200" y="4040401"/>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69" name="Freeform 68"/>
            <p:cNvSpPr/>
            <p:nvPr/>
          </p:nvSpPr>
          <p:spPr bwMode="auto">
            <a:xfrm>
              <a:off x="5077378" y="2619443"/>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0" name="Freeform 69"/>
            <p:cNvSpPr/>
            <p:nvPr/>
          </p:nvSpPr>
          <p:spPr bwMode="auto">
            <a:xfrm>
              <a:off x="5077378" y="2969600"/>
              <a:ext cx="52680" cy="137804"/>
            </a:xfrm>
            <a:custGeom>
              <a:avLst/>
              <a:gdLst>
                <a:gd name="T0" fmla="*/ 26 w 26"/>
                <a:gd name="T1" fmla="*/ 61 h 61"/>
                <a:gd name="T2" fmla="*/ 26 w 26"/>
                <a:gd name="T3" fmla="*/ 0 h 61"/>
                <a:gd name="T4" fmla="*/ 0 w 26"/>
                <a:gd name="T5" fmla="*/ 32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2"/>
                  </a:lnTo>
                  <a:lnTo>
                    <a:pt x="26"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1" name="Freeform 70"/>
            <p:cNvSpPr/>
            <p:nvPr/>
          </p:nvSpPr>
          <p:spPr bwMode="auto">
            <a:xfrm>
              <a:off x="5077378" y="2791132"/>
              <a:ext cx="52680" cy="137804"/>
            </a:xfrm>
            <a:custGeom>
              <a:avLst/>
              <a:gdLst>
                <a:gd name="T0" fmla="*/ 24 w 26"/>
                <a:gd name="T1" fmla="*/ 0 h 61"/>
                <a:gd name="T2" fmla="*/ 0 w 26"/>
                <a:gd name="T3" fmla="*/ 31 h 61"/>
                <a:gd name="T4" fmla="*/ 26 w 26"/>
                <a:gd name="T5" fmla="*/ 61 h 61"/>
                <a:gd name="T6" fmla="*/ 26 w 26"/>
                <a:gd name="T7" fmla="*/ 0 h 61"/>
                <a:gd name="T8" fmla="*/ 26 w 26"/>
                <a:gd name="T9" fmla="*/ 0 h 61"/>
                <a:gd name="T10" fmla="*/ 24 w 26"/>
                <a:gd name="T11" fmla="*/ 0 h 61"/>
              </a:gdLst>
              <a:ahLst/>
              <a:cxnLst>
                <a:cxn ang="0">
                  <a:pos x="T0" y="T1"/>
                </a:cxn>
                <a:cxn ang="0">
                  <a:pos x="T2" y="T3"/>
                </a:cxn>
                <a:cxn ang="0">
                  <a:pos x="T4" y="T5"/>
                </a:cxn>
                <a:cxn ang="0">
                  <a:pos x="T6" y="T7"/>
                </a:cxn>
                <a:cxn ang="0">
                  <a:pos x="T8" y="T9"/>
                </a:cxn>
                <a:cxn ang="0">
                  <a:pos x="T10" y="T11"/>
                </a:cxn>
              </a:cxnLst>
              <a:rect l="0" t="0" r="r" b="b"/>
              <a:pathLst>
                <a:path w="26" h="61">
                  <a:moveTo>
                    <a:pt x="24" y="0"/>
                  </a:moveTo>
                  <a:lnTo>
                    <a:pt x="0" y="31"/>
                  </a:lnTo>
                  <a:lnTo>
                    <a:pt x="26" y="61"/>
                  </a:lnTo>
                  <a:lnTo>
                    <a:pt x="26" y="0"/>
                  </a:lnTo>
                  <a:lnTo>
                    <a:pt x="26" y="0"/>
                  </a:lnTo>
                  <a:lnTo>
                    <a:pt x="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2" name="Freeform 71"/>
            <p:cNvSpPr/>
            <p:nvPr/>
          </p:nvSpPr>
          <p:spPr bwMode="auto">
            <a:xfrm>
              <a:off x="5002409" y="3064481"/>
              <a:ext cx="115491" cy="146841"/>
            </a:xfrm>
            <a:custGeom>
              <a:avLst/>
              <a:gdLst>
                <a:gd name="T0" fmla="*/ 29 w 57"/>
                <a:gd name="T1" fmla="*/ 65 h 65"/>
                <a:gd name="T2" fmla="*/ 57 w 57"/>
                <a:gd name="T3" fmla="*/ 31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1"/>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3" name="Freeform 72"/>
            <p:cNvSpPr/>
            <p:nvPr/>
          </p:nvSpPr>
          <p:spPr bwMode="auto">
            <a:xfrm>
              <a:off x="5002409" y="4160132"/>
              <a:ext cx="115491" cy="144581"/>
            </a:xfrm>
            <a:custGeom>
              <a:avLst/>
              <a:gdLst>
                <a:gd name="T0" fmla="*/ 29 w 57"/>
                <a:gd name="T1" fmla="*/ 64 h 64"/>
                <a:gd name="T2" fmla="*/ 57 w 57"/>
                <a:gd name="T3" fmla="*/ 30 h 64"/>
                <a:gd name="T4" fmla="*/ 29 w 57"/>
                <a:gd name="T5" fmla="*/ 0 h 64"/>
                <a:gd name="T6" fmla="*/ 0 w 57"/>
                <a:gd name="T7" fmla="*/ 34 h 64"/>
                <a:gd name="T8" fmla="*/ 29 w 57"/>
                <a:gd name="T9" fmla="*/ 64 h 64"/>
              </a:gdLst>
              <a:ahLst/>
              <a:cxnLst>
                <a:cxn ang="0">
                  <a:pos x="T0" y="T1"/>
                </a:cxn>
                <a:cxn ang="0">
                  <a:pos x="T2" y="T3"/>
                </a:cxn>
                <a:cxn ang="0">
                  <a:pos x="T4" y="T5"/>
                </a:cxn>
                <a:cxn ang="0">
                  <a:pos x="T6" y="T7"/>
                </a:cxn>
                <a:cxn ang="0">
                  <a:pos x="T8" y="T9"/>
                </a:cxn>
              </a:cxnLst>
              <a:rect l="0" t="0" r="r" b="b"/>
              <a:pathLst>
                <a:path w="57" h="64">
                  <a:moveTo>
                    <a:pt x="29" y="64"/>
                  </a:moveTo>
                  <a:lnTo>
                    <a:pt x="57" y="30"/>
                  </a:lnTo>
                  <a:lnTo>
                    <a:pt x="29" y="0"/>
                  </a:lnTo>
                  <a:lnTo>
                    <a:pt x="0" y="34"/>
                  </a:lnTo>
                  <a:lnTo>
                    <a:pt x="29"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4" name="Freeform 73"/>
            <p:cNvSpPr/>
            <p:nvPr/>
          </p:nvSpPr>
          <p:spPr bwMode="auto">
            <a:xfrm>
              <a:off x="5077378" y="3520814"/>
              <a:ext cx="52680" cy="142322"/>
            </a:xfrm>
            <a:custGeom>
              <a:avLst/>
              <a:gdLst>
                <a:gd name="T0" fmla="*/ 26 w 26"/>
                <a:gd name="T1" fmla="*/ 63 h 63"/>
                <a:gd name="T2" fmla="*/ 26 w 26"/>
                <a:gd name="T3" fmla="*/ 0 h 63"/>
                <a:gd name="T4" fmla="*/ 0 w 26"/>
                <a:gd name="T5" fmla="*/ 33 h 63"/>
                <a:gd name="T6" fmla="*/ 26 w 26"/>
                <a:gd name="T7" fmla="*/ 63 h 63"/>
              </a:gdLst>
              <a:ahLst/>
              <a:cxnLst>
                <a:cxn ang="0">
                  <a:pos x="T0" y="T1"/>
                </a:cxn>
                <a:cxn ang="0">
                  <a:pos x="T2" y="T3"/>
                </a:cxn>
                <a:cxn ang="0">
                  <a:pos x="T4" y="T5"/>
                </a:cxn>
                <a:cxn ang="0">
                  <a:pos x="T6" y="T7"/>
                </a:cxn>
              </a:cxnLst>
              <a:rect l="0" t="0" r="r" b="b"/>
              <a:pathLst>
                <a:path w="26" h="63">
                  <a:moveTo>
                    <a:pt x="26" y="63"/>
                  </a:moveTo>
                  <a:lnTo>
                    <a:pt x="26" y="0"/>
                  </a:lnTo>
                  <a:lnTo>
                    <a:pt x="0" y="33"/>
                  </a:lnTo>
                  <a:lnTo>
                    <a:pt x="26"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5" name="Freeform 74"/>
            <p:cNvSpPr/>
            <p:nvPr/>
          </p:nvSpPr>
          <p:spPr bwMode="auto">
            <a:xfrm>
              <a:off x="5077378" y="3161621"/>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6" name="Freeform 75"/>
            <p:cNvSpPr/>
            <p:nvPr/>
          </p:nvSpPr>
          <p:spPr bwMode="auto">
            <a:xfrm>
              <a:off x="5006462" y="2883755"/>
              <a:ext cx="107387" cy="135544"/>
            </a:xfrm>
            <a:custGeom>
              <a:avLst/>
              <a:gdLst>
                <a:gd name="T0" fmla="*/ 27 w 53"/>
                <a:gd name="T1" fmla="*/ 60 h 60"/>
                <a:gd name="T2" fmla="*/ 53 w 53"/>
                <a:gd name="T3" fmla="*/ 28 h 60"/>
                <a:gd name="T4" fmla="*/ 27 w 53"/>
                <a:gd name="T5" fmla="*/ 0 h 60"/>
                <a:gd name="T6" fmla="*/ 0 w 53"/>
                <a:gd name="T7" fmla="*/ 32 h 60"/>
                <a:gd name="T8" fmla="*/ 27 w 53"/>
                <a:gd name="T9" fmla="*/ 60 h 60"/>
              </a:gdLst>
              <a:ahLst/>
              <a:cxnLst>
                <a:cxn ang="0">
                  <a:pos x="T0" y="T1"/>
                </a:cxn>
                <a:cxn ang="0">
                  <a:pos x="T2" y="T3"/>
                </a:cxn>
                <a:cxn ang="0">
                  <a:pos x="T4" y="T5"/>
                </a:cxn>
                <a:cxn ang="0">
                  <a:pos x="T6" y="T7"/>
                </a:cxn>
                <a:cxn ang="0">
                  <a:pos x="T8" y="T9"/>
                </a:cxn>
              </a:cxnLst>
              <a:rect l="0" t="0" r="r" b="b"/>
              <a:pathLst>
                <a:path w="53" h="60">
                  <a:moveTo>
                    <a:pt x="27" y="60"/>
                  </a:moveTo>
                  <a:lnTo>
                    <a:pt x="53" y="28"/>
                  </a:lnTo>
                  <a:lnTo>
                    <a:pt x="27" y="0"/>
                  </a:lnTo>
                  <a:lnTo>
                    <a:pt x="0" y="32"/>
                  </a:lnTo>
                  <a:lnTo>
                    <a:pt x="27"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7" name="Freeform 76"/>
            <p:cNvSpPr/>
            <p:nvPr/>
          </p:nvSpPr>
          <p:spPr bwMode="auto">
            <a:xfrm>
              <a:off x="5077378" y="3694762"/>
              <a:ext cx="52680" cy="135544"/>
            </a:xfrm>
            <a:custGeom>
              <a:avLst/>
              <a:gdLst>
                <a:gd name="T0" fmla="*/ 24 w 26"/>
                <a:gd name="T1" fmla="*/ 0 h 60"/>
                <a:gd name="T2" fmla="*/ 0 w 26"/>
                <a:gd name="T3" fmla="*/ 30 h 60"/>
                <a:gd name="T4" fmla="*/ 26 w 26"/>
                <a:gd name="T5" fmla="*/ 60 h 60"/>
                <a:gd name="T6" fmla="*/ 26 w 26"/>
                <a:gd name="T7" fmla="*/ 0 h 60"/>
                <a:gd name="T8" fmla="*/ 26 w 26"/>
                <a:gd name="T9" fmla="*/ 2 h 60"/>
                <a:gd name="T10" fmla="*/ 24 w 26"/>
                <a:gd name="T11" fmla="*/ 0 h 60"/>
              </a:gdLst>
              <a:ahLst/>
              <a:cxnLst>
                <a:cxn ang="0">
                  <a:pos x="T0" y="T1"/>
                </a:cxn>
                <a:cxn ang="0">
                  <a:pos x="T2" y="T3"/>
                </a:cxn>
                <a:cxn ang="0">
                  <a:pos x="T4" y="T5"/>
                </a:cxn>
                <a:cxn ang="0">
                  <a:pos x="T6" y="T7"/>
                </a:cxn>
                <a:cxn ang="0">
                  <a:pos x="T8" y="T9"/>
                </a:cxn>
                <a:cxn ang="0">
                  <a:pos x="T10" y="T11"/>
                </a:cxn>
              </a:cxnLst>
              <a:rect l="0" t="0" r="r" b="b"/>
              <a:pathLst>
                <a:path w="26" h="60">
                  <a:moveTo>
                    <a:pt x="24" y="0"/>
                  </a:moveTo>
                  <a:lnTo>
                    <a:pt x="0" y="30"/>
                  </a:lnTo>
                  <a:lnTo>
                    <a:pt x="26" y="60"/>
                  </a:lnTo>
                  <a:lnTo>
                    <a:pt x="26" y="0"/>
                  </a:lnTo>
                  <a:lnTo>
                    <a:pt x="26" y="2"/>
                  </a:lnTo>
                  <a:lnTo>
                    <a:pt x="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8" name="Freeform 77"/>
            <p:cNvSpPr/>
            <p:nvPr/>
          </p:nvSpPr>
          <p:spPr bwMode="auto">
            <a:xfrm>
              <a:off x="5077378" y="3349125"/>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79" name="Freeform 78"/>
            <p:cNvSpPr/>
            <p:nvPr/>
          </p:nvSpPr>
          <p:spPr bwMode="auto">
            <a:xfrm>
              <a:off x="5002409" y="3968111"/>
              <a:ext cx="115491" cy="151359"/>
            </a:xfrm>
            <a:custGeom>
              <a:avLst/>
              <a:gdLst>
                <a:gd name="T0" fmla="*/ 29 w 57"/>
                <a:gd name="T1" fmla="*/ 67 h 67"/>
                <a:gd name="T2" fmla="*/ 57 w 57"/>
                <a:gd name="T3" fmla="*/ 30 h 67"/>
                <a:gd name="T4" fmla="*/ 29 w 57"/>
                <a:gd name="T5" fmla="*/ 0 h 67"/>
                <a:gd name="T6" fmla="*/ 0 w 57"/>
                <a:gd name="T7" fmla="*/ 34 h 67"/>
                <a:gd name="T8" fmla="*/ 29 w 57"/>
                <a:gd name="T9" fmla="*/ 67 h 67"/>
              </a:gdLst>
              <a:ahLst/>
              <a:cxnLst>
                <a:cxn ang="0">
                  <a:pos x="T0" y="T1"/>
                </a:cxn>
                <a:cxn ang="0">
                  <a:pos x="T2" y="T3"/>
                </a:cxn>
                <a:cxn ang="0">
                  <a:pos x="T4" y="T5"/>
                </a:cxn>
                <a:cxn ang="0">
                  <a:pos x="T6" y="T7"/>
                </a:cxn>
                <a:cxn ang="0">
                  <a:pos x="T8" y="T9"/>
                </a:cxn>
              </a:cxnLst>
              <a:rect l="0" t="0" r="r" b="b"/>
              <a:pathLst>
                <a:path w="57" h="67">
                  <a:moveTo>
                    <a:pt x="29" y="67"/>
                  </a:moveTo>
                  <a:lnTo>
                    <a:pt x="57" y="30"/>
                  </a:lnTo>
                  <a:lnTo>
                    <a:pt x="29" y="0"/>
                  </a:lnTo>
                  <a:lnTo>
                    <a:pt x="0" y="34"/>
                  </a:lnTo>
                  <a:lnTo>
                    <a:pt x="2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0" name="Freeform 79"/>
            <p:cNvSpPr/>
            <p:nvPr/>
          </p:nvSpPr>
          <p:spPr bwMode="auto">
            <a:xfrm>
              <a:off x="5077378" y="3873230"/>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1" name="Freeform 80"/>
            <p:cNvSpPr/>
            <p:nvPr/>
          </p:nvSpPr>
          <p:spPr bwMode="auto">
            <a:xfrm>
              <a:off x="5010514" y="3617954"/>
              <a:ext cx="99282" cy="126508"/>
            </a:xfrm>
            <a:custGeom>
              <a:avLst/>
              <a:gdLst>
                <a:gd name="T0" fmla="*/ 25 w 49"/>
                <a:gd name="T1" fmla="*/ 56 h 56"/>
                <a:gd name="T2" fmla="*/ 49 w 49"/>
                <a:gd name="T3" fmla="*/ 26 h 56"/>
                <a:gd name="T4" fmla="*/ 25 w 49"/>
                <a:gd name="T5" fmla="*/ 0 h 56"/>
                <a:gd name="T6" fmla="*/ 0 w 49"/>
                <a:gd name="T7" fmla="*/ 30 h 56"/>
                <a:gd name="T8" fmla="*/ 25 w 49"/>
                <a:gd name="T9" fmla="*/ 56 h 56"/>
              </a:gdLst>
              <a:ahLst/>
              <a:cxnLst>
                <a:cxn ang="0">
                  <a:pos x="T0" y="T1"/>
                </a:cxn>
                <a:cxn ang="0">
                  <a:pos x="T2" y="T3"/>
                </a:cxn>
                <a:cxn ang="0">
                  <a:pos x="T4" y="T5"/>
                </a:cxn>
                <a:cxn ang="0">
                  <a:pos x="T6" y="T7"/>
                </a:cxn>
                <a:cxn ang="0">
                  <a:pos x="T8" y="T9"/>
                </a:cxn>
              </a:cxnLst>
              <a:rect l="0" t="0" r="r" b="b"/>
              <a:pathLst>
                <a:path w="49" h="56">
                  <a:moveTo>
                    <a:pt x="25" y="56"/>
                  </a:moveTo>
                  <a:lnTo>
                    <a:pt x="49" y="26"/>
                  </a:lnTo>
                  <a:lnTo>
                    <a:pt x="25" y="0"/>
                  </a:lnTo>
                  <a:lnTo>
                    <a:pt x="0" y="30"/>
                  </a:lnTo>
                  <a:lnTo>
                    <a:pt x="25"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2" name="Freeform 81"/>
            <p:cNvSpPr/>
            <p:nvPr/>
          </p:nvSpPr>
          <p:spPr bwMode="auto">
            <a:xfrm>
              <a:off x="4986200" y="2791132"/>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3" name="Freeform 82"/>
            <p:cNvSpPr/>
            <p:nvPr/>
          </p:nvSpPr>
          <p:spPr bwMode="auto">
            <a:xfrm>
              <a:off x="5006462" y="3785125"/>
              <a:ext cx="107387" cy="142322"/>
            </a:xfrm>
            <a:custGeom>
              <a:avLst/>
              <a:gdLst>
                <a:gd name="T0" fmla="*/ 27 w 53"/>
                <a:gd name="T1" fmla="*/ 63 h 63"/>
                <a:gd name="T2" fmla="*/ 53 w 53"/>
                <a:gd name="T3" fmla="*/ 29 h 63"/>
                <a:gd name="T4" fmla="*/ 27 w 53"/>
                <a:gd name="T5" fmla="*/ 0 h 63"/>
                <a:gd name="T6" fmla="*/ 0 w 53"/>
                <a:gd name="T7" fmla="*/ 33 h 63"/>
                <a:gd name="T8" fmla="*/ 27 w 53"/>
                <a:gd name="T9" fmla="*/ 63 h 63"/>
              </a:gdLst>
              <a:ahLst/>
              <a:cxnLst>
                <a:cxn ang="0">
                  <a:pos x="T0" y="T1"/>
                </a:cxn>
                <a:cxn ang="0">
                  <a:pos x="T2" y="T3"/>
                </a:cxn>
                <a:cxn ang="0">
                  <a:pos x="T4" y="T5"/>
                </a:cxn>
                <a:cxn ang="0">
                  <a:pos x="T6" y="T7"/>
                </a:cxn>
                <a:cxn ang="0">
                  <a:pos x="T8" y="T9"/>
                </a:cxn>
              </a:cxnLst>
              <a:rect l="0" t="0" r="r" b="b"/>
              <a:pathLst>
                <a:path w="53" h="63">
                  <a:moveTo>
                    <a:pt x="27" y="63"/>
                  </a:moveTo>
                  <a:lnTo>
                    <a:pt x="53" y="29"/>
                  </a:lnTo>
                  <a:lnTo>
                    <a:pt x="27" y="0"/>
                  </a:lnTo>
                  <a:lnTo>
                    <a:pt x="0" y="33"/>
                  </a:lnTo>
                  <a:lnTo>
                    <a:pt x="27"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4" name="Freeform 83"/>
            <p:cNvSpPr/>
            <p:nvPr/>
          </p:nvSpPr>
          <p:spPr bwMode="auto">
            <a:xfrm>
              <a:off x="5006462" y="3444006"/>
              <a:ext cx="107387" cy="131026"/>
            </a:xfrm>
            <a:custGeom>
              <a:avLst/>
              <a:gdLst>
                <a:gd name="T0" fmla="*/ 27 w 53"/>
                <a:gd name="T1" fmla="*/ 0 h 58"/>
                <a:gd name="T2" fmla="*/ 0 w 53"/>
                <a:gd name="T3" fmla="*/ 30 h 58"/>
                <a:gd name="T4" fmla="*/ 27 w 53"/>
                <a:gd name="T5" fmla="*/ 58 h 58"/>
                <a:gd name="T6" fmla="*/ 53 w 53"/>
                <a:gd name="T7" fmla="*/ 26 h 58"/>
                <a:gd name="T8" fmla="*/ 27 w 53"/>
                <a:gd name="T9" fmla="*/ 0 h 58"/>
              </a:gdLst>
              <a:ahLst/>
              <a:cxnLst>
                <a:cxn ang="0">
                  <a:pos x="T0" y="T1"/>
                </a:cxn>
                <a:cxn ang="0">
                  <a:pos x="T2" y="T3"/>
                </a:cxn>
                <a:cxn ang="0">
                  <a:pos x="T4" y="T5"/>
                </a:cxn>
                <a:cxn ang="0">
                  <a:pos x="T6" y="T7"/>
                </a:cxn>
                <a:cxn ang="0">
                  <a:pos x="T8" y="T9"/>
                </a:cxn>
              </a:cxnLst>
              <a:rect l="0" t="0" r="r" b="b"/>
              <a:pathLst>
                <a:path w="53" h="58">
                  <a:moveTo>
                    <a:pt x="27" y="0"/>
                  </a:moveTo>
                  <a:lnTo>
                    <a:pt x="0" y="30"/>
                  </a:lnTo>
                  <a:lnTo>
                    <a:pt x="27" y="58"/>
                  </a:lnTo>
                  <a:lnTo>
                    <a:pt x="53" y="26"/>
                  </a:lnTo>
                  <a:lnTo>
                    <a:pt x="2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5" name="Freeform 84"/>
            <p:cNvSpPr/>
            <p:nvPr/>
          </p:nvSpPr>
          <p:spPr bwMode="auto">
            <a:xfrm>
              <a:off x="5010514" y="2714324"/>
              <a:ext cx="99282" cy="128768"/>
            </a:xfrm>
            <a:custGeom>
              <a:avLst/>
              <a:gdLst>
                <a:gd name="T0" fmla="*/ 25 w 49"/>
                <a:gd name="T1" fmla="*/ 57 h 57"/>
                <a:gd name="T2" fmla="*/ 49 w 49"/>
                <a:gd name="T3" fmla="*/ 26 h 57"/>
                <a:gd name="T4" fmla="*/ 25 w 49"/>
                <a:gd name="T5" fmla="*/ 0 h 57"/>
                <a:gd name="T6" fmla="*/ 0 w 49"/>
                <a:gd name="T7" fmla="*/ 30 h 57"/>
                <a:gd name="T8" fmla="*/ 25 w 49"/>
                <a:gd name="T9" fmla="*/ 57 h 57"/>
              </a:gdLst>
              <a:ahLst/>
              <a:cxnLst>
                <a:cxn ang="0">
                  <a:pos x="T0" y="T1"/>
                </a:cxn>
                <a:cxn ang="0">
                  <a:pos x="T2" y="T3"/>
                </a:cxn>
                <a:cxn ang="0">
                  <a:pos x="T4" y="T5"/>
                </a:cxn>
                <a:cxn ang="0">
                  <a:pos x="T6" y="T7"/>
                </a:cxn>
                <a:cxn ang="0">
                  <a:pos x="T8" y="T9"/>
                </a:cxn>
              </a:cxnLst>
              <a:rect l="0" t="0" r="r" b="b"/>
              <a:pathLst>
                <a:path w="49" h="57">
                  <a:moveTo>
                    <a:pt x="25" y="57"/>
                  </a:moveTo>
                  <a:lnTo>
                    <a:pt x="49" y="26"/>
                  </a:lnTo>
                  <a:lnTo>
                    <a:pt x="25" y="0"/>
                  </a:lnTo>
                  <a:lnTo>
                    <a:pt x="0" y="30"/>
                  </a:lnTo>
                  <a:lnTo>
                    <a:pt x="25"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6" name="Freeform 85"/>
            <p:cNvSpPr/>
            <p:nvPr/>
          </p:nvSpPr>
          <p:spPr bwMode="auto">
            <a:xfrm>
              <a:off x="5002409" y="3256502"/>
              <a:ext cx="115491" cy="146841"/>
            </a:xfrm>
            <a:custGeom>
              <a:avLst/>
              <a:gdLst>
                <a:gd name="T0" fmla="*/ 29 w 57"/>
                <a:gd name="T1" fmla="*/ 65 h 65"/>
                <a:gd name="T2" fmla="*/ 57 w 57"/>
                <a:gd name="T3" fmla="*/ 30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0"/>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7" name="Freeform 86"/>
            <p:cNvSpPr/>
            <p:nvPr/>
          </p:nvSpPr>
          <p:spPr bwMode="auto">
            <a:xfrm>
              <a:off x="4986200" y="3166139"/>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8" name="Rectangle 87"/>
            <p:cNvSpPr>
              <a:spLocks noChangeArrowheads="1"/>
            </p:cNvSpPr>
            <p:nvPr/>
          </p:nvSpPr>
          <p:spPr bwMode="auto">
            <a:xfrm>
              <a:off x="4986200" y="3139030"/>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89" name="Freeform 88"/>
            <p:cNvSpPr/>
            <p:nvPr/>
          </p:nvSpPr>
          <p:spPr bwMode="auto">
            <a:xfrm>
              <a:off x="4986200" y="2974118"/>
              <a:ext cx="58759" cy="146841"/>
            </a:xfrm>
            <a:custGeom>
              <a:avLst/>
              <a:gdLst>
                <a:gd name="T0" fmla="*/ 0 w 29"/>
                <a:gd name="T1" fmla="*/ 0 h 65"/>
                <a:gd name="T2" fmla="*/ 0 w 29"/>
                <a:gd name="T3" fmla="*/ 65 h 65"/>
                <a:gd name="T4" fmla="*/ 29 w 29"/>
                <a:gd name="T5" fmla="*/ 30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0" name="Freeform 89"/>
            <p:cNvSpPr/>
            <p:nvPr/>
          </p:nvSpPr>
          <p:spPr bwMode="auto">
            <a:xfrm>
              <a:off x="4437114"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1" name="Freeform 90"/>
            <p:cNvSpPr/>
            <p:nvPr/>
          </p:nvSpPr>
          <p:spPr bwMode="auto">
            <a:xfrm>
              <a:off x="4129139"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2" name="Freeform 91"/>
            <p:cNvSpPr/>
            <p:nvPr/>
          </p:nvSpPr>
          <p:spPr bwMode="auto">
            <a:xfrm>
              <a:off x="4133192"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3" name="Freeform 92"/>
            <p:cNvSpPr/>
            <p:nvPr/>
          </p:nvSpPr>
          <p:spPr bwMode="auto">
            <a:xfrm>
              <a:off x="4287179"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4" name="Freeform 93"/>
            <p:cNvSpPr/>
            <p:nvPr/>
          </p:nvSpPr>
          <p:spPr bwMode="auto">
            <a:xfrm>
              <a:off x="4283127"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5" name="Freeform 94"/>
            <p:cNvSpPr/>
            <p:nvPr/>
          </p:nvSpPr>
          <p:spPr bwMode="auto">
            <a:xfrm>
              <a:off x="4433062"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6" name="Freeform 95"/>
            <p:cNvSpPr/>
            <p:nvPr/>
          </p:nvSpPr>
          <p:spPr bwMode="auto">
            <a:xfrm>
              <a:off x="4593127"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7" name="Freeform 96"/>
            <p:cNvSpPr/>
            <p:nvPr/>
          </p:nvSpPr>
          <p:spPr bwMode="auto">
            <a:xfrm>
              <a:off x="4763324"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8" name="Freeform 97"/>
            <p:cNvSpPr/>
            <p:nvPr/>
          </p:nvSpPr>
          <p:spPr bwMode="auto">
            <a:xfrm>
              <a:off x="3977178" y="2454531"/>
              <a:ext cx="184380" cy="124250"/>
            </a:xfrm>
            <a:custGeom>
              <a:avLst/>
              <a:gdLst>
                <a:gd name="T0" fmla="*/ 58 w 91"/>
                <a:gd name="T1" fmla="*/ 0 h 55"/>
                <a:gd name="T2" fmla="*/ 0 w 91"/>
                <a:gd name="T3" fmla="*/ 55 h 55"/>
                <a:gd name="T4" fmla="*/ 58 w 91"/>
                <a:gd name="T5" fmla="*/ 55 h 55"/>
                <a:gd name="T6" fmla="*/ 91 w 91"/>
                <a:gd name="T7" fmla="*/ 26 h 55"/>
                <a:gd name="T8" fmla="*/ 58 w 91"/>
                <a:gd name="T9" fmla="*/ 0 h 55"/>
              </a:gdLst>
              <a:ahLst/>
              <a:cxnLst>
                <a:cxn ang="0">
                  <a:pos x="T0" y="T1"/>
                </a:cxn>
                <a:cxn ang="0">
                  <a:pos x="T2" y="T3"/>
                </a:cxn>
                <a:cxn ang="0">
                  <a:pos x="T4" y="T5"/>
                </a:cxn>
                <a:cxn ang="0">
                  <a:pos x="T6" y="T7"/>
                </a:cxn>
                <a:cxn ang="0">
                  <a:pos x="T8" y="T9"/>
                </a:cxn>
              </a:cxnLst>
              <a:rect l="0" t="0" r="r" b="b"/>
              <a:pathLst>
                <a:path w="91" h="55">
                  <a:moveTo>
                    <a:pt x="58" y="0"/>
                  </a:moveTo>
                  <a:lnTo>
                    <a:pt x="0" y="55"/>
                  </a:lnTo>
                  <a:lnTo>
                    <a:pt x="58" y="55"/>
                  </a:lnTo>
                  <a:lnTo>
                    <a:pt x="91" y="26"/>
                  </a:lnTo>
                  <a:lnTo>
                    <a:pt x="5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99" name="Freeform 98"/>
            <p:cNvSpPr/>
            <p:nvPr/>
          </p:nvSpPr>
          <p:spPr bwMode="auto">
            <a:xfrm>
              <a:off x="4352016" y="2454531"/>
              <a:ext cx="113464" cy="115214"/>
            </a:xfrm>
            <a:custGeom>
              <a:avLst/>
              <a:gdLst>
                <a:gd name="T0" fmla="*/ 0 w 56"/>
                <a:gd name="T1" fmla="*/ 24 h 51"/>
                <a:gd name="T2" fmla="*/ 30 w 56"/>
                <a:gd name="T3" fmla="*/ 51 h 51"/>
                <a:gd name="T4" fmla="*/ 56 w 56"/>
                <a:gd name="T5" fmla="*/ 26 h 51"/>
                <a:gd name="T6" fmla="*/ 26 w 56"/>
                <a:gd name="T7" fmla="*/ 0 h 51"/>
                <a:gd name="T8" fmla="*/ 0 w 56"/>
                <a:gd name="T9" fmla="*/ 24 h 51"/>
              </a:gdLst>
              <a:ahLst/>
              <a:cxnLst>
                <a:cxn ang="0">
                  <a:pos x="T0" y="T1"/>
                </a:cxn>
                <a:cxn ang="0">
                  <a:pos x="T2" y="T3"/>
                </a:cxn>
                <a:cxn ang="0">
                  <a:pos x="T4" y="T5"/>
                </a:cxn>
                <a:cxn ang="0">
                  <a:pos x="T6" y="T7"/>
                </a:cxn>
                <a:cxn ang="0">
                  <a:pos x="T8" y="T9"/>
                </a:cxn>
              </a:cxnLst>
              <a:rect l="0" t="0" r="r" b="b"/>
              <a:pathLst>
                <a:path w="56" h="51">
                  <a:moveTo>
                    <a:pt x="0" y="24"/>
                  </a:moveTo>
                  <a:lnTo>
                    <a:pt x="30" y="51"/>
                  </a:lnTo>
                  <a:lnTo>
                    <a:pt x="56"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0" name="Freeform 99"/>
            <p:cNvSpPr/>
            <p:nvPr/>
          </p:nvSpPr>
          <p:spPr bwMode="auto">
            <a:xfrm>
              <a:off x="4501951" y="2450013"/>
              <a:ext cx="123596" cy="124250"/>
            </a:xfrm>
            <a:custGeom>
              <a:avLst/>
              <a:gdLst>
                <a:gd name="T0" fmla="*/ 0 w 61"/>
                <a:gd name="T1" fmla="*/ 26 h 55"/>
                <a:gd name="T2" fmla="*/ 32 w 61"/>
                <a:gd name="T3" fmla="*/ 55 h 55"/>
                <a:gd name="T4" fmla="*/ 61 w 61"/>
                <a:gd name="T5" fmla="*/ 28 h 55"/>
                <a:gd name="T6" fmla="*/ 28 w 61"/>
                <a:gd name="T7" fmla="*/ 0 h 55"/>
                <a:gd name="T8" fmla="*/ 0 w 61"/>
                <a:gd name="T9" fmla="*/ 26 h 55"/>
              </a:gdLst>
              <a:ahLst/>
              <a:cxnLst>
                <a:cxn ang="0">
                  <a:pos x="T0" y="T1"/>
                </a:cxn>
                <a:cxn ang="0">
                  <a:pos x="T2" y="T3"/>
                </a:cxn>
                <a:cxn ang="0">
                  <a:pos x="T4" y="T5"/>
                </a:cxn>
                <a:cxn ang="0">
                  <a:pos x="T6" y="T7"/>
                </a:cxn>
                <a:cxn ang="0">
                  <a:pos x="T8" y="T9"/>
                </a:cxn>
              </a:cxnLst>
              <a:rect l="0" t="0" r="r" b="b"/>
              <a:pathLst>
                <a:path w="61" h="55">
                  <a:moveTo>
                    <a:pt x="0" y="26"/>
                  </a:moveTo>
                  <a:lnTo>
                    <a:pt x="32" y="55"/>
                  </a:lnTo>
                  <a:lnTo>
                    <a:pt x="61" y="28"/>
                  </a:lnTo>
                  <a:lnTo>
                    <a:pt x="28" y="0"/>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1" name="Freeform 100"/>
            <p:cNvSpPr/>
            <p:nvPr/>
          </p:nvSpPr>
          <p:spPr bwMode="auto">
            <a:xfrm>
              <a:off x="4198029" y="2454531"/>
              <a:ext cx="117517" cy="115214"/>
            </a:xfrm>
            <a:custGeom>
              <a:avLst/>
              <a:gdLst>
                <a:gd name="T0" fmla="*/ 0 w 58"/>
                <a:gd name="T1" fmla="*/ 24 h 51"/>
                <a:gd name="T2" fmla="*/ 30 w 58"/>
                <a:gd name="T3" fmla="*/ 51 h 51"/>
                <a:gd name="T4" fmla="*/ 58 w 58"/>
                <a:gd name="T5" fmla="*/ 26 h 51"/>
                <a:gd name="T6" fmla="*/ 26 w 58"/>
                <a:gd name="T7" fmla="*/ 0 h 51"/>
                <a:gd name="T8" fmla="*/ 0 w 58"/>
                <a:gd name="T9" fmla="*/ 24 h 51"/>
              </a:gdLst>
              <a:ahLst/>
              <a:cxnLst>
                <a:cxn ang="0">
                  <a:pos x="T0" y="T1"/>
                </a:cxn>
                <a:cxn ang="0">
                  <a:pos x="T2" y="T3"/>
                </a:cxn>
                <a:cxn ang="0">
                  <a:pos x="T4" y="T5"/>
                </a:cxn>
                <a:cxn ang="0">
                  <a:pos x="T6" y="T7"/>
                </a:cxn>
                <a:cxn ang="0">
                  <a:pos x="T8" y="T9"/>
                </a:cxn>
              </a:cxnLst>
              <a:rect l="0" t="0" r="r" b="b"/>
              <a:pathLst>
                <a:path w="58" h="51">
                  <a:moveTo>
                    <a:pt x="0" y="24"/>
                  </a:moveTo>
                  <a:lnTo>
                    <a:pt x="30" y="51"/>
                  </a:lnTo>
                  <a:lnTo>
                    <a:pt x="58"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2" name="Freeform 101"/>
            <p:cNvSpPr/>
            <p:nvPr/>
          </p:nvSpPr>
          <p:spPr bwMode="auto">
            <a:xfrm>
              <a:off x="4662016" y="2445495"/>
              <a:ext cx="133726" cy="133286"/>
            </a:xfrm>
            <a:custGeom>
              <a:avLst/>
              <a:gdLst>
                <a:gd name="T0" fmla="*/ 30 w 66"/>
                <a:gd name="T1" fmla="*/ 0 h 59"/>
                <a:gd name="T2" fmla="*/ 0 w 66"/>
                <a:gd name="T3" fmla="*/ 28 h 59"/>
                <a:gd name="T4" fmla="*/ 36 w 66"/>
                <a:gd name="T5" fmla="*/ 59 h 59"/>
                <a:gd name="T6" fmla="*/ 36 w 66"/>
                <a:gd name="T7" fmla="*/ 59 h 59"/>
                <a:gd name="T8" fmla="*/ 66 w 66"/>
                <a:gd name="T9" fmla="*/ 30 h 59"/>
                <a:gd name="T10" fmla="*/ 32 w 66"/>
                <a:gd name="T11" fmla="*/ 0 h 59"/>
                <a:gd name="T12" fmla="*/ 30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0" y="0"/>
                  </a:moveTo>
                  <a:lnTo>
                    <a:pt x="0" y="28"/>
                  </a:lnTo>
                  <a:lnTo>
                    <a:pt x="36" y="59"/>
                  </a:lnTo>
                  <a:lnTo>
                    <a:pt x="36" y="59"/>
                  </a:lnTo>
                  <a:lnTo>
                    <a:pt x="66" y="30"/>
                  </a:lnTo>
                  <a:lnTo>
                    <a:pt x="32" y="0"/>
                  </a:lnTo>
                  <a:lnTo>
                    <a:pt x="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3" name="Freeform 102"/>
            <p:cNvSpPr/>
            <p:nvPr/>
          </p:nvSpPr>
          <p:spPr bwMode="auto">
            <a:xfrm>
              <a:off x="4601232" y="2531339"/>
              <a:ext cx="93203" cy="47441"/>
            </a:xfrm>
            <a:custGeom>
              <a:avLst/>
              <a:gdLst>
                <a:gd name="T0" fmla="*/ 0 w 46"/>
                <a:gd name="T1" fmla="*/ 21 h 21"/>
                <a:gd name="T2" fmla="*/ 46 w 46"/>
                <a:gd name="T3" fmla="*/ 21 h 21"/>
                <a:gd name="T4" fmla="*/ 22 w 46"/>
                <a:gd name="T5" fmla="*/ 0 h 21"/>
                <a:gd name="T6" fmla="*/ 0 w 46"/>
                <a:gd name="T7" fmla="*/ 21 h 21"/>
              </a:gdLst>
              <a:ahLst/>
              <a:cxnLst>
                <a:cxn ang="0">
                  <a:pos x="T0" y="T1"/>
                </a:cxn>
                <a:cxn ang="0">
                  <a:pos x="T2" y="T3"/>
                </a:cxn>
                <a:cxn ang="0">
                  <a:pos x="T4" y="T5"/>
                </a:cxn>
                <a:cxn ang="0">
                  <a:pos x="T6" y="T7"/>
                </a:cxn>
              </a:cxnLst>
              <a:rect l="0" t="0" r="r" b="b"/>
              <a:pathLst>
                <a:path w="46" h="21">
                  <a:moveTo>
                    <a:pt x="0" y="21"/>
                  </a:moveTo>
                  <a:lnTo>
                    <a:pt x="46"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4" name="Freeform 103"/>
            <p:cNvSpPr/>
            <p:nvPr/>
          </p:nvSpPr>
          <p:spPr bwMode="auto">
            <a:xfrm>
              <a:off x="4832213" y="2445495"/>
              <a:ext cx="133726" cy="133286"/>
            </a:xfrm>
            <a:custGeom>
              <a:avLst/>
              <a:gdLst>
                <a:gd name="T0" fmla="*/ 66 w 66"/>
                <a:gd name="T1" fmla="*/ 30 h 59"/>
                <a:gd name="T2" fmla="*/ 30 w 66"/>
                <a:gd name="T3" fmla="*/ 0 h 59"/>
                <a:gd name="T4" fmla="*/ 30 w 66"/>
                <a:gd name="T5" fmla="*/ 0 h 59"/>
                <a:gd name="T6" fmla="*/ 0 w 66"/>
                <a:gd name="T7" fmla="*/ 28 h 59"/>
                <a:gd name="T8" fmla="*/ 36 w 66"/>
                <a:gd name="T9" fmla="*/ 59 h 59"/>
                <a:gd name="T10" fmla="*/ 66 w 66"/>
                <a:gd name="T11" fmla="*/ 30 h 59"/>
              </a:gdLst>
              <a:ahLst/>
              <a:cxnLst>
                <a:cxn ang="0">
                  <a:pos x="T0" y="T1"/>
                </a:cxn>
                <a:cxn ang="0">
                  <a:pos x="T2" y="T3"/>
                </a:cxn>
                <a:cxn ang="0">
                  <a:pos x="T4" y="T5"/>
                </a:cxn>
                <a:cxn ang="0">
                  <a:pos x="T6" y="T7"/>
                </a:cxn>
                <a:cxn ang="0">
                  <a:pos x="T8" y="T9"/>
                </a:cxn>
                <a:cxn ang="0">
                  <a:pos x="T10" y="T11"/>
                </a:cxn>
              </a:cxnLst>
              <a:rect l="0" t="0" r="r" b="b"/>
              <a:pathLst>
                <a:path w="66" h="59">
                  <a:moveTo>
                    <a:pt x="66" y="30"/>
                  </a:moveTo>
                  <a:lnTo>
                    <a:pt x="30" y="0"/>
                  </a:lnTo>
                  <a:lnTo>
                    <a:pt x="30" y="0"/>
                  </a:lnTo>
                  <a:lnTo>
                    <a:pt x="0" y="28"/>
                  </a:lnTo>
                  <a:lnTo>
                    <a:pt x="36" y="59"/>
                  </a:lnTo>
                  <a:lnTo>
                    <a:pt x="66"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5" name="Freeform 104"/>
            <p:cNvSpPr/>
            <p:nvPr/>
          </p:nvSpPr>
          <p:spPr bwMode="auto">
            <a:xfrm>
              <a:off x="4949730" y="2131483"/>
              <a:ext cx="212746" cy="368230"/>
            </a:xfrm>
            <a:custGeom>
              <a:avLst/>
              <a:gdLst>
                <a:gd name="T0" fmla="*/ 55 w 105"/>
                <a:gd name="T1" fmla="*/ 163 h 163"/>
                <a:gd name="T2" fmla="*/ 81 w 105"/>
                <a:gd name="T3" fmla="*/ 131 h 163"/>
                <a:gd name="T4" fmla="*/ 81 w 105"/>
                <a:gd name="T5" fmla="*/ 127 h 163"/>
                <a:gd name="T6" fmla="*/ 85 w 105"/>
                <a:gd name="T7" fmla="*/ 127 h 163"/>
                <a:gd name="T8" fmla="*/ 87 w 105"/>
                <a:gd name="T9" fmla="*/ 127 h 163"/>
                <a:gd name="T10" fmla="*/ 105 w 105"/>
                <a:gd name="T11" fmla="*/ 127 h 163"/>
                <a:gd name="T12" fmla="*/ 105 w 105"/>
                <a:gd name="T13" fmla="*/ 77 h 163"/>
                <a:gd name="T14" fmla="*/ 81 w 105"/>
                <a:gd name="T15" fmla="*/ 77 h 163"/>
                <a:gd name="T16" fmla="*/ 81 w 105"/>
                <a:gd name="T17" fmla="*/ 30 h 163"/>
                <a:gd name="T18" fmla="*/ 69 w 105"/>
                <a:gd name="T19" fmla="*/ 30 h 163"/>
                <a:gd name="T20" fmla="*/ 69 w 105"/>
                <a:gd name="T21" fmla="*/ 0 h 163"/>
                <a:gd name="T22" fmla="*/ 43 w 105"/>
                <a:gd name="T23" fmla="*/ 0 h 163"/>
                <a:gd name="T24" fmla="*/ 43 w 105"/>
                <a:gd name="T25" fmla="*/ 30 h 163"/>
                <a:gd name="T26" fmla="*/ 32 w 105"/>
                <a:gd name="T27" fmla="*/ 30 h 163"/>
                <a:gd name="T28" fmla="*/ 32 w 105"/>
                <a:gd name="T29" fmla="*/ 77 h 163"/>
                <a:gd name="T30" fmla="*/ 0 w 105"/>
                <a:gd name="T31" fmla="*/ 77 h 163"/>
                <a:gd name="T32" fmla="*/ 0 w 105"/>
                <a:gd name="T33" fmla="*/ 127 h 163"/>
                <a:gd name="T34" fmla="*/ 32 w 105"/>
                <a:gd name="T35" fmla="*/ 127 h 163"/>
                <a:gd name="T36" fmla="*/ 32 w 105"/>
                <a:gd name="T37" fmla="*/ 139 h 163"/>
                <a:gd name="T38" fmla="*/ 55 w 105"/>
                <a:gd name="T39"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5" h="163">
                  <a:moveTo>
                    <a:pt x="55" y="163"/>
                  </a:moveTo>
                  <a:lnTo>
                    <a:pt x="81" y="131"/>
                  </a:lnTo>
                  <a:lnTo>
                    <a:pt x="81" y="127"/>
                  </a:lnTo>
                  <a:lnTo>
                    <a:pt x="85" y="127"/>
                  </a:lnTo>
                  <a:lnTo>
                    <a:pt x="87" y="127"/>
                  </a:lnTo>
                  <a:lnTo>
                    <a:pt x="105" y="127"/>
                  </a:lnTo>
                  <a:lnTo>
                    <a:pt x="105" y="77"/>
                  </a:lnTo>
                  <a:lnTo>
                    <a:pt x="81" y="77"/>
                  </a:lnTo>
                  <a:lnTo>
                    <a:pt x="81" y="30"/>
                  </a:lnTo>
                  <a:lnTo>
                    <a:pt x="69" y="30"/>
                  </a:lnTo>
                  <a:lnTo>
                    <a:pt x="69" y="0"/>
                  </a:lnTo>
                  <a:lnTo>
                    <a:pt x="43" y="0"/>
                  </a:lnTo>
                  <a:lnTo>
                    <a:pt x="43" y="30"/>
                  </a:lnTo>
                  <a:lnTo>
                    <a:pt x="32" y="30"/>
                  </a:lnTo>
                  <a:lnTo>
                    <a:pt x="32" y="77"/>
                  </a:lnTo>
                  <a:lnTo>
                    <a:pt x="0" y="77"/>
                  </a:lnTo>
                  <a:lnTo>
                    <a:pt x="0" y="127"/>
                  </a:lnTo>
                  <a:lnTo>
                    <a:pt x="32" y="127"/>
                  </a:lnTo>
                  <a:lnTo>
                    <a:pt x="32" y="139"/>
                  </a:lnTo>
                  <a:lnTo>
                    <a:pt x="55"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6" name="Freeform 105"/>
            <p:cNvSpPr>
              <a:spLocks noEditPoints="1"/>
            </p:cNvSpPr>
            <p:nvPr/>
          </p:nvSpPr>
          <p:spPr bwMode="auto">
            <a:xfrm>
              <a:off x="4755219" y="2445495"/>
              <a:ext cx="289740" cy="354675"/>
            </a:xfrm>
            <a:custGeom>
              <a:avLst/>
              <a:gdLst>
                <a:gd name="T0" fmla="*/ 114 w 143"/>
                <a:gd name="T1" fmla="*/ 147 h 157"/>
                <a:gd name="T2" fmla="*/ 114 w 143"/>
                <a:gd name="T3" fmla="*/ 147 h 157"/>
                <a:gd name="T4" fmla="*/ 114 w 143"/>
                <a:gd name="T5" fmla="*/ 143 h 157"/>
                <a:gd name="T6" fmla="*/ 116 w 143"/>
                <a:gd name="T7" fmla="*/ 139 h 157"/>
                <a:gd name="T8" fmla="*/ 118 w 143"/>
                <a:gd name="T9" fmla="*/ 139 h 157"/>
                <a:gd name="T10" fmla="*/ 143 w 143"/>
                <a:gd name="T11" fmla="*/ 109 h 157"/>
                <a:gd name="T12" fmla="*/ 114 w 143"/>
                <a:gd name="T13" fmla="*/ 79 h 157"/>
                <a:gd name="T14" fmla="*/ 114 w 143"/>
                <a:gd name="T15" fmla="*/ 67 h 157"/>
                <a:gd name="T16" fmla="*/ 143 w 143"/>
                <a:gd name="T17" fmla="*/ 32 h 157"/>
                <a:gd name="T18" fmla="*/ 112 w 143"/>
                <a:gd name="T19" fmla="*/ 0 h 157"/>
                <a:gd name="T20" fmla="*/ 88 w 143"/>
                <a:gd name="T21" fmla="*/ 0 h 157"/>
                <a:gd name="T22" fmla="*/ 112 w 143"/>
                <a:gd name="T23" fmla="*/ 22 h 157"/>
                <a:gd name="T24" fmla="*/ 112 w 143"/>
                <a:gd name="T25" fmla="*/ 22 h 157"/>
                <a:gd name="T26" fmla="*/ 112 w 143"/>
                <a:gd name="T27" fmla="*/ 22 h 157"/>
                <a:gd name="T28" fmla="*/ 112 w 143"/>
                <a:gd name="T29" fmla="*/ 36 h 157"/>
                <a:gd name="T30" fmla="*/ 112 w 143"/>
                <a:gd name="T31" fmla="*/ 38 h 157"/>
                <a:gd name="T32" fmla="*/ 90 w 143"/>
                <a:gd name="T33" fmla="*/ 59 h 157"/>
                <a:gd name="T34" fmla="*/ 54 w 143"/>
                <a:gd name="T35" fmla="*/ 59 h 157"/>
                <a:gd name="T36" fmla="*/ 30 w 143"/>
                <a:gd name="T37" fmla="*/ 38 h 157"/>
                <a:gd name="T38" fmla="*/ 8 w 143"/>
                <a:gd name="T39" fmla="*/ 59 h 157"/>
                <a:gd name="T40" fmla="*/ 20 w 143"/>
                <a:gd name="T41" fmla="*/ 59 h 157"/>
                <a:gd name="T42" fmla="*/ 20 w 143"/>
                <a:gd name="T43" fmla="*/ 145 h 157"/>
                <a:gd name="T44" fmla="*/ 0 w 143"/>
                <a:gd name="T45" fmla="*/ 145 h 157"/>
                <a:gd name="T46" fmla="*/ 0 w 143"/>
                <a:gd name="T47" fmla="*/ 157 h 157"/>
                <a:gd name="T48" fmla="*/ 114 w 143"/>
                <a:gd name="T49" fmla="*/ 157 h 157"/>
                <a:gd name="T50" fmla="*/ 114 w 143"/>
                <a:gd name="T51" fmla="*/ 153 h 157"/>
                <a:gd name="T52" fmla="*/ 114 w 143"/>
                <a:gd name="T53" fmla="*/ 147 h 157"/>
                <a:gd name="T54" fmla="*/ 102 w 143"/>
                <a:gd name="T55" fmla="*/ 71 h 157"/>
                <a:gd name="T56" fmla="*/ 102 w 143"/>
                <a:gd name="T57" fmla="*/ 137 h 157"/>
                <a:gd name="T58" fmla="*/ 34 w 143"/>
                <a:gd name="T59" fmla="*/ 137 h 157"/>
                <a:gd name="T60" fmla="*/ 34 w 143"/>
                <a:gd name="T61" fmla="*/ 71 h 157"/>
                <a:gd name="T62" fmla="*/ 102 w 143"/>
                <a:gd name="T63" fmla="*/ 7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3" h="157">
                  <a:moveTo>
                    <a:pt x="114" y="147"/>
                  </a:moveTo>
                  <a:lnTo>
                    <a:pt x="114" y="147"/>
                  </a:lnTo>
                  <a:lnTo>
                    <a:pt x="114" y="143"/>
                  </a:lnTo>
                  <a:lnTo>
                    <a:pt x="116" y="139"/>
                  </a:lnTo>
                  <a:lnTo>
                    <a:pt x="118" y="139"/>
                  </a:lnTo>
                  <a:lnTo>
                    <a:pt x="143" y="109"/>
                  </a:lnTo>
                  <a:lnTo>
                    <a:pt x="114" y="79"/>
                  </a:lnTo>
                  <a:lnTo>
                    <a:pt x="114" y="67"/>
                  </a:lnTo>
                  <a:lnTo>
                    <a:pt x="143" y="32"/>
                  </a:lnTo>
                  <a:lnTo>
                    <a:pt x="112" y="0"/>
                  </a:lnTo>
                  <a:lnTo>
                    <a:pt x="88" y="0"/>
                  </a:lnTo>
                  <a:lnTo>
                    <a:pt x="112" y="22"/>
                  </a:lnTo>
                  <a:lnTo>
                    <a:pt x="112" y="22"/>
                  </a:lnTo>
                  <a:lnTo>
                    <a:pt x="112" y="22"/>
                  </a:lnTo>
                  <a:lnTo>
                    <a:pt x="112" y="36"/>
                  </a:lnTo>
                  <a:lnTo>
                    <a:pt x="112" y="38"/>
                  </a:lnTo>
                  <a:lnTo>
                    <a:pt x="90" y="59"/>
                  </a:lnTo>
                  <a:lnTo>
                    <a:pt x="54" y="59"/>
                  </a:lnTo>
                  <a:lnTo>
                    <a:pt x="30" y="38"/>
                  </a:lnTo>
                  <a:lnTo>
                    <a:pt x="8" y="59"/>
                  </a:lnTo>
                  <a:lnTo>
                    <a:pt x="20" y="59"/>
                  </a:lnTo>
                  <a:lnTo>
                    <a:pt x="20" y="145"/>
                  </a:lnTo>
                  <a:lnTo>
                    <a:pt x="0" y="145"/>
                  </a:lnTo>
                  <a:lnTo>
                    <a:pt x="0" y="157"/>
                  </a:lnTo>
                  <a:lnTo>
                    <a:pt x="114" y="157"/>
                  </a:lnTo>
                  <a:lnTo>
                    <a:pt x="114" y="153"/>
                  </a:lnTo>
                  <a:lnTo>
                    <a:pt x="114" y="147"/>
                  </a:lnTo>
                  <a:close/>
                  <a:moveTo>
                    <a:pt x="102" y="71"/>
                  </a:moveTo>
                  <a:lnTo>
                    <a:pt x="102" y="137"/>
                  </a:lnTo>
                  <a:lnTo>
                    <a:pt x="34" y="137"/>
                  </a:lnTo>
                  <a:lnTo>
                    <a:pt x="34" y="71"/>
                  </a:lnTo>
                  <a:lnTo>
                    <a:pt x="10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7" name="Freeform 106"/>
            <p:cNvSpPr/>
            <p:nvPr/>
          </p:nvSpPr>
          <p:spPr bwMode="auto">
            <a:xfrm>
              <a:off x="5492738" y="2445495"/>
              <a:ext cx="214772" cy="411152"/>
            </a:xfrm>
            <a:custGeom>
              <a:avLst/>
              <a:gdLst>
                <a:gd name="T0" fmla="*/ 106 w 106"/>
                <a:gd name="T1" fmla="*/ 0 h 182"/>
                <a:gd name="T2" fmla="*/ 106 w 106"/>
                <a:gd name="T3" fmla="*/ 0 h 182"/>
                <a:gd name="T4" fmla="*/ 40 w 106"/>
                <a:gd name="T5" fmla="*/ 0 h 182"/>
                <a:gd name="T6" fmla="*/ 36 w 106"/>
                <a:gd name="T7" fmla="*/ 0 h 182"/>
                <a:gd name="T8" fmla="*/ 0 w 106"/>
                <a:gd name="T9" fmla="*/ 30 h 182"/>
                <a:gd name="T10" fmla="*/ 32 w 106"/>
                <a:gd name="T11" fmla="*/ 59 h 182"/>
                <a:gd name="T12" fmla="*/ 40 w 106"/>
                <a:gd name="T13" fmla="*/ 59 h 182"/>
                <a:gd name="T14" fmla="*/ 40 w 106"/>
                <a:gd name="T15" fmla="*/ 95 h 182"/>
                <a:gd name="T16" fmla="*/ 40 w 106"/>
                <a:gd name="T17" fmla="*/ 117 h 182"/>
                <a:gd name="T18" fmla="*/ 40 w 106"/>
                <a:gd name="T19" fmla="*/ 182 h 182"/>
                <a:gd name="T20" fmla="*/ 52 w 106"/>
                <a:gd name="T21" fmla="*/ 182 h 182"/>
                <a:gd name="T22" fmla="*/ 52 w 106"/>
                <a:gd name="T23" fmla="*/ 117 h 182"/>
                <a:gd name="T24" fmla="*/ 58 w 106"/>
                <a:gd name="T25" fmla="*/ 117 h 182"/>
                <a:gd name="T26" fmla="*/ 58 w 106"/>
                <a:gd name="T27" fmla="*/ 182 h 182"/>
                <a:gd name="T28" fmla="*/ 70 w 106"/>
                <a:gd name="T29" fmla="*/ 182 h 182"/>
                <a:gd name="T30" fmla="*/ 70 w 106"/>
                <a:gd name="T31" fmla="*/ 117 h 182"/>
                <a:gd name="T32" fmla="*/ 76 w 106"/>
                <a:gd name="T33" fmla="*/ 117 h 182"/>
                <a:gd name="T34" fmla="*/ 76 w 106"/>
                <a:gd name="T35" fmla="*/ 182 h 182"/>
                <a:gd name="T36" fmla="*/ 88 w 106"/>
                <a:gd name="T37" fmla="*/ 182 h 182"/>
                <a:gd name="T38" fmla="*/ 88 w 106"/>
                <a:gd name="T39" fmla="*/ 117 h 182"/>
                <a:gd name="T40" fmla="*/ 96 w 106"/>
                <a:gd name="T41" fmla="*/ 117 h 182"/>
                <a:gd name="T42" fmla="*/ 96 w 106"/>
                <a:gd name="T43" fmla="*/ 182 h 182"/>
                <a:gd name="T44" fmla="*/ 106 w 106"/>
                <a:gd name="T45" fmla="*/ 182 h 182"/>
                <a:gd name="T46" fmla="*/ 106 w 106"/>
                <a:gd name="T47" fmla="*/ 117 h 182"/>
                <a:gd name="T48" fmla="*/ 106 w 106"/>
                <a:gd name="T49" fmla="*/ 117 h 182"/>
                <a:gd name="T50" fmla="*/ 106 w 106"/>
                <a:gd name="T5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 h="182">
                  <a:moveTo>
                    <a:pt x="106" y="0"/>
                  </a:moveTo>
                  <a:lnTo>
                    <a:pt x="106" y="0"/>
                  </a:lnTo>
                  <a:lnTo>
                    <a:pt x="40" y="0"/>
                  </a:lnTo>
                  <a:lnTo>
                    <a:pt x="36" y="0"/>
                  </a:lnTo>
                  <a:lnTo>
                    <a:pt x="0" y="30"/>
                  </a:lnTo>
                  <a:lnTo>
                    <a:pt x="32" y="59"/>
                  </a:lnTo>
                  <a:lnTo>
                    <a:pt x="40" y="59"/>
                  </a:lnTo>
                  <a:lnTo>
                    <a:pt x="40" y="95"/>
                  </a:lnTo>
                  <a:lnTo>
                    <a:pt x="40" y="117"/>
                  </a:lnTo>
                  <a:lnTo>
                    <a:pt x="40" y="182"/>
                  </a:lnTo>
                  <a:lnTo>
                    <a:pt x="52" y="182"/>
                  </a:lnTo>
                  <a:lnTo>
                    <a:pt x="52" y="117"/>
                  </a:lnTo>
                  <a:lnTo>
                    <a:pt x="58" y="117"/>
                  </a:lnTo>
                  <a:lnTo>
                    <a:pt x="58" y="182"/>
                  </a:lnTo>
                  <a:lnTo>
                    <a:pt x="70" y="182"/>
                  </a:lnTo>
                  <a:lnTo>
                    <a:pt x="70" y="117"/>
                  </a:lnTo>
                  <a:lnTo>
                    <a:pt x="76" y="117"/>
                  </a:lnTo>
                  <a:lnTo>
                    <a:pt x="76" y="182"/>
                  </a:lnTo>
                  <a:lnTo>
                    <a:pt x="88" y="182"/>
                  </a:lnTo>
                  <a:lnTo>
                    <a:pt x="88" y="117"/>
                  </a:lnTo>
                  <a:lnTo>
                    <a:pt x="96" y="117"/>
                  </a:lnTo>
                  <a:lnTo>
                    <a:pt x="96" y="182"/>
                  </a:lnTo>
                  <a:lnTo>
                    <a:pt x="106" y="182"/>
                  </a:lnTo>
                  <a:lnTo>
                    <a:pt x="106" y="117"/>
                  </a:lnTo>
                  <a:lnTo>
                    <a:pt x="106" y="117"/>
                  </a:lnTo>
                  <a:lnTo>
                    <a:pt x="10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8" name="Rectangle 107"/>
            <p:cNvSpPr>
              <a:spLocks noChangeArrowheads="1"/>
            </p:cNvSpPr>
            <p:nvPr/>
          </p:nvSpPr>
          <p:spPr bwMode="auto">
            <a:xfrm>
              <a:off x="8797389"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09" name="Freeform 108"/>
            <p:cNvSpPr/>
            <p:nvPr/>
          </p:nvSpPr>
          <p:spPr bwMode="auto">
            <a:xfrm>
              <a:off x="8621113"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5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5"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0" name="Rectangle 109"/>
            <p:cNvSpPr>
              <a:spLocks noChangeArrowheads="1"/>
            </p:cNvSpPr>
            <p:nvPr/>
          </p:nvSpPr>
          <p:spPr bwMode="auto">
            <a:xfrm>
              <a:off x="920059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1" name="Freeform 110"/>
            <p:cNvSpPr/>
            <p:nvPr/>
          </p:nvSpPr>
          <p:spPr bwMode="auto">
            <a:xfrm>
              <a:off x="9024318"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4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4"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2" name="Rectangle 111"/>
            <p:cNvSpPr>
              <a:spLocks noChangeArrowheads="1"/>
            </p:cNvSpPr>
            <p:nvPr/>
          </p:nvSpPr>
          <p:spPr bwMode="auto">
            <a:xfrm>
              <a:off x="9601770" y="4259531"/>
              <a:ext cx="46602"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3" name="Freeform 112"/>
            <p:cNvSpPr/>
            <p:nvPr/>
          </p:nvSpPr>
          <p:spPr bwMode="auto">
            <a:xfrm>
              <a:off x="9427521"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8" y="68"/>
                  </a:lnTo>
                  <a:lnTo>
                    <a:pt x="16" y="123"/>
                  </a:lnTo>
                  <a:lnTo>
                    <a:pt x="54" y="123"/>
                  </a:lnTo>
                  <a:lnTo>
                    <a:pt x="0" y="175"/>
                  </a:lnTo>
                  <a:lnTo>
                    <a:pt x="86"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4" name="Rectangle 113"/>
            <p:cNvSpPr>
              <a:spLocks noChangeArrowheads="1"/>
            </p:cNvSpPr>
            <p:nvPr/>
          </p:nvSpPr>
          <p:spPr bwMode="auto">
            <a:xfrm>
              <a:off x="10004975"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5" name="Freeform 114"/>
            <p:cNvSpPr/>
            <p:nvPr/>
          </p:nvSpPr>
          <p:spPr bwMode="auto">
            <a:xfrm>
              <a:off x="9830726"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6" name="Rectangle 115"/>
            <p:cNvSpPr>
              <a:spLocks noChangeArrowheads="1"/>
            </p:cNvSpPr>
            <p:nvPr/>
          </p:nvSpPr>
          <p:spPr bwMode="auto">
            <a:xfrm>
              <a:off x="10408178"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7" name="Freeform 116"/>
            <p:cNvSpPr/>
            <p:nvPr/>
          </p:nvSpPr>
          <p:spPr bwMode="auto">
            <a:xfrm>
              <a:off x="10233929" y="3864194"/>
              <a:ext cx="399152" cy="395339"/>
            </a:xfrm>
            <a:custGeom>
              <a:avLst/>
              <a:gdLst>
                <a:gd name="T0" fmla="*/ 197 w 197"/>
                <a:gd name="T1" fmla="*/ 175 h 175"/>
                <a:gd name="T2" fmla="*/ 145 w 197"/>
                <a:gd name="T3" fmla="*/ 123 h 175"/>
                <a:gd name="T4" fmla="*/ 183 w 197"/>
                <a:gd name="T5" fmla="*/ 123 h 175"/>
                <a:gd name="T6" fmla="*/ 128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8"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8" name="Rectangle 117"/>
            <p:cNvSpPr>
              <a:spLocks noChangeArrowheads="1"/>
            </p:cNvSpPr>
            <p:nvPr/>
          </p:nvSpPr>
          <p:spPr bwMode="auto">
            <a:xfrm>
              <a:off x="1081138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19" name="Freeform 118"/>
            <p:cNvSpPr/>
            <p:nvPr/>
          </p:nvSpPr>
          <p:spPr bwMode="auto">
            <a:xfrm>
              <a:off x="10637133" y="3864194"/>
              <a:ext cx="399152" cy="395339"/>
            </a:xfrm>
            <a:custGeom>
              <a:avLst/>
              <a:gdLst>
                <a:gd name="T0" fmla="*/ 197 w 197"/>
                <a:gd name="T1" fmla="*/ 175 h 175"/>
                <a:gd name="T2" fmla="*/ 144 w 197"/>
                <a:gd name="T3" fmla="*/ 123 h 175"/>
                <a:gd name="T4" fmla="*/ 183 w 197"/>
                <a:gd name="T5" fmla="*/ 123 h 175"/>
                <a:gd name="T6" fmla="*/ 128 w 197"/>
                <a:gd name="T7" fmla="*/ 68 h 175"/>
                <a:gd name="T8" fmla="*/ 166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4" y="123"/>
                  </a:lnTo>
                  <a:lnTo>
                    <a:pt x="183" y="123"/>
                  </a:lnTo>
                  <a:lnTo>
                    <a:pt x="128" y="68"/>
                  </a:lnTo>
                  <a:lnTo>
                    <a:pt x="166"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schemeClr val="bg1"/>
                </a:solidFill>
              </a:endParaRPr>
            </a:p>
          </p:txBody>
        </p:sp>
        <p:sp>
          <p:nvSpPr>
            <p:cNvPr id="163" name="Oval 130"/>
            <p:cNvSpPr>
              <a:spLocks noChangeArrowheads="1"/>
            </p:cNvSpPr>
            <p:nvPr/>
          </p:nvSpPr>
          <p:spPr bwMode="auto">
            <a:xfrm>
              <a:off x="10580150" y="2543840"/>
              <a:ext cx="270933" cy="273051"/>
            </a:xfrm>
            <a:prstGeom prst="ellipse">
              <a:avLst/>
            </a:prstGeom>
            <a:grpFill/>
            <a:ln>
              <a:noFill/>
            </a:ln>
          </p:spPr>
          <p:txBody>
            <a:bodyPr vert="horz" wrap="square" lIns="121920" tIns="60960" rIns="121920" bIns="60960" numCol="1" anchor="t" anchorCtr="0" compatLnSpc="1"/>
            <a:lstStyle/>
            <a:p>
              <a:endParaRPr lang="zh-CN" altLang="en-US" sz="2400"/>
            </a:p>
          </p:txBody>
        </p:sp>
        <p:sp>
          <p:nvSpPr>
            <p:cNvPr id="164" name="Freeform 131"/>
            <p:cNvSpPr/>
            <p:nvPr/>
          </p:nvSpPr>
          <p:spPr bwMode="auto">
            <a:xfrm>
              <a:off x="10656350" y="2380856"/>
              <a:ext cx="95251" cy="224367"/>
            </a:xfrm>
            <a:custGeom>
              <a:avLst/>
              <a:gdLst>
                <a:gd name="T0" fmla="*/ 24 w 45"/>
                <a:gd name="T1" fmla="*/ 106 h 106"/>
                <a:gd name="T2" fmla="*/ 24 w 45"/>
                <a:gd name="T3" fmla="*/ 106 h 106"/>
                <a:gd name="T4" fmla="*/ 0 w 45"/>
                <a:gd name="T5" fmla="*/ 0 h 106"/>
                <a:gd name="T6" fmla="*/ 45 w 45"/>
                <a:gd name="T7" fmla="*/ 0 h 106"/>
                <a:gd name="T8" fmla="*/ 24 w 45"/>
                <a:gd name="T9" fmla="*/ 106 h 106"/>
              </a:gdLst>
              <a:ahLst/>
              <a:cxnLst>
                <a:cxn ang="0">
                  <a:pos x="T0" y="T1"/>
                </a:cxn>
                <a:cxn ang="0">
                  <a:pos x="T2" y="T3"/>
                </a:cxn>
                <a:cxn ang="0">
                  <a:pos x="T4" y="T5"/>
                </a:cxn>
                <a:cxn ang="0">
                  <a:pos x="T6" y="T7"/>
                </a:cxn>
                <a:cxn ang="0">
                  <a:pos x="T8" y="T9"/>
                </a:cxn>
              </a:cxnLst>
              <a:rect l="0" t="0" r="r" b="b"/>
              <a:pathLst>
                <a:path w="45" h="106">
                  <a:moveTo>
                    <a:pt x="24" y="106"/>
                  </a:moveTo>
                  <a:lnTo>
                    <a:pt x="24" y="106"/>
                  </a:lnTo>
                  <a:lnTo>
                    <a:pt x="0" y="0"/>
                  </a:lnTo>
                  <a:lnTo>
                    <a:pt x="45" y="0"/>
                  </a:lnTo>
                  <a:lnTo>
                    <a:pt x="24" y="106"/>
                  </a:lnTo>
                  <a:close/>
                </a:path>
              </a:pathLst>
            </a:custGeom>
            <a:grpFill/>
            <a:ln>
              <a:noFill/>
            </a:ln>
          </p:spPr>
          <p:txBody>
            <a:bodyPr vert="horz" wrap="square" lIns="121920" tIns="60960" rIns="121920" bIns="60960" numCol="1" anchor="t" anchorCtr="0" compatLnSpc="1"/>
            <a:lstStyle/>
            <a:p>
              <a:endParaRPr lang="zh-CN" altLang="en-US" sz="2400"/>
            </a:p>
          </p:txBody>
        </p:sp>
        <p:sp>
          <p:nvSpPr>
            <p:cNvPr id="165" name="Freeform 132"/>
            <p:cNvSpPr/>
            <p:nvPr/>
          </p:nvSpPr>
          <p:spPr bwMode="auto">
            <a:xfrm>
              <a:off x="10465850" y="2427423"/>
              <a:ext cx="179917" cy="207433"/>
            </a:xfrm>
            <a:custGeom>
              <a:avLst/>
              <a:gdLst>
                <a:gd name="T0" fmla="*/ 85 w 85"/>
                <a:gd name="T1" fmla="*/ 98 h 98"/>
                <a:gd name="T2" fmla="*/ 85 w 85"/>
                <a:gd name="T3" fmla="*/ 98 h 98"/>
                <a:gd name="T4" fmla="*/ 0 w 85"/>
                <a:gd name="T5" fmla="*/ 29 h 98"/>
                <a:gd name="T6" fmla="*/ 35 w 85"/>
                <a:gd name="T7" fmla="*/ 0 h 98"/>
                <a:gd name="T8" fmla="*/ 85 w 85"/>
                <a:gd name="T9" fmla="*/ 98 h 98"/>
              </a:gdLst>
              <a:ahLst/>
              <a:cxnLst>
                <a:cxn ang="0">
                  <a:pos x="T0" y="T1"/>
                </a:cxn>
                <a:cxn ang="0">
                  <a:pos x="T2" y="T3"/>
                </a:cxn>
                <a:cxn ang="0">
                  <a:pos x="T4" y="T5"/>
                </a:cxn>
                <a:cxn ang="0">
                  <a:pos x="T6" y="T7"/>
                </a:cxn>
                <a:cxn ang="0">
                  <a:pos x="T8" y="T9"/>
                </a:cxn>
              </a:cxnLst>
              <a:rect l="0" t="0" r="r" b="b"/>
              <a:pathLst>
                <a:path w="85" h="98">
                  <a:moveTo>
                    <a:pt x="85" y="98"/>
                  </a:moveTo>
                  <a:lnTo>
                    <a:pt x="85" y="98"/>
                  </a:lnTo>
                  <a:lnTo>
                    <a:pt x="0" y="29"/>
                  </a:lnTo>
                  <a:lnTo>
                    <a:pt x="35" y="0"/>
                  </a:lnTo>
                  <a:lnTo>
                    <a:pt x="85" y="98"/>
                  </a:lnTo>
                  <a:close/>
                </a:path>
              </a:pathLst>
            </a:custGeom>
            <a:grpFill/>
            <a:ln>
              <a:noFill/>
            </a:ln>
          </p:spPr>
          <p:txBody>
            <a:bodyPr vert="horz" wrap="square" lIns="121920" tIns="60960" rIns="121920" bIns="60960" numCol="1" anchor="t" anchorCtr="0" compatLnSpc="1"/>
            <a:lstStyle/>
            <a:p>
              <a:endParaRPr lang="zh-CN" altLang="en-US" sz="2400"/>
            </a:p>
          </p:txBody>
        </p:sp>
        <p:sp>
          <p:nvSpPr>
            <p:cNvPr id="166" name="Freeform 133"/>
            <p:cNvSpPr/>
            <p:nvPr/>
          </p:nvSpPr>
          <p:spPr bwMode="auto">
            <a:xfrm>
              <a:off x="10404466" y="2598873"/>
              <a:ext cx="226484" cy="91017"/>
            </a:xfrm>
            <a:custGeom>
              <a:avLst/>
              <a:gdLst>
                <a:gd name="T0" fmla="*/ 107 w 107"/>
                <a:gd name="T1" fmla="*/ 41 h 43"/>
                <a:gd name="T2" fmla="*/ 107 w 107"/>
                <a:gd name="T3" fmla="*/ 41 h 43"/>
                <a:gd name="T4" fmla="*/ 0 w 107"/>
                <a:gd name="T5" fmla="*/ 43 h 43"/>
                <a:gd name="T6" fmla="*/ 7 w 107"/>
                <a:gd name="T7" fmla="*/ 0 h 43"/>
                <a:gd name="T8" fmla="*/ 107 w 107"/>
                <a:gd name="T9" fmla="*/ 41 h 43"/>
              </a:gdLst>
              <a:ahLst/>
              <a:cxnLst>
                <a:cxn ang="0">
                  <a:pos x="T0" y="T1"/>
                </a:cxn>
                <a:cxn ang="0">
                  <a:pos x="T2" y="T3"/>
                </a:cxn>
                <a:cxn ang="0">
                  <a:pos x="T4" y="T5"/>
                </a:cxn>
                <a:cxn ang="0">
                  <a:pos x="T6" y="T7"/>
                </a:cxn>
                <a:cxn ang="0">
                  <a:pos x="T8" y="T9"/>
                </a:cxn>
              </a:cxnLst>
              <a:rect l="0" t="0" r="r" b="b"/>
              <a:pathLst>
                <a:path w="107" h="43">
                  <a:moveTo>
                    <a:pt x="107" y="41"/>
                  </a:moveTo>
                  <a:lnTo>
                    <a:pt x="107" y="41"/>
                  </a:lnTo>
                  <a:lnTo>
                    <a:pt x="0" y="43"/>
                  </a:lnTo>
                  <a:lnTo>
                    <a:pt x="7" y="0"/>
                  </a:lnTo>
                  <a:lnTo>
                    <a:pt x="107" y="41"/>
                  </a:lnTo>
                  <a:close/>
                </a:path>
              </a:pathLst>
            </a:custGeom>
            <a:grpFill/>
            <a:ln>
              <a:noFill/>
            </a:ln>
          </p:spPr>
          <p:txBody>
            <a:bodyPr vert="horz" wrap="square" lIns="121920" tIns="60960" rIns="121920" bIns="60960" numCol="1" anchor="t" anchorCtr="0" compatLnSpc="1"/>
            <a:lstStyle/>
            <a:p>
              <a:endParaRPr lang="zh-CN" altLang="en-US" sz="2400"/>
            </a:p>
          </p:txBody>
        </p:sp>
        <p:sp>
          <p:nvSpPr>
            <p:cNvPr id="167" name="Freeform 134"/>
            <p:cNvSpPr/>
            <p:nvPr/>
          </p:nvSpPr>
          <p:spPr bwMode="auto">
            <a:xfrm>
              <a:off x="10436217" y="2736456"/>
              <a:ext cx="213784" cy="156633"/>
            </a:xfrm>
            <a:custGeom>
              <a:avLst/>
              <a:gdLst>
                <a:gd name="T0" fmla="*/ 101 w 101"/>
                <a:gd name="T1" fmla="*/ 0 h 74"/>
                <a:gd name="T2" fmla="*/ 101 w 101"/>
                <a:gd name="T3" fmla="*/ 0 h 74"/>
                <a:gd name="T4" fmla="*/ 21 w 101"/>
                <a:gd name="T5" fmla="*/ 74 h 74"/>
                <a:gd name="T6" fmla="*/ 0 w 101"/>
                <a:gd name="T7" fmla="*/ 36 h 74"/>
                <a:gd name="T8" fmla="*/ 101 w 101"/>
                <a:gd name="T9" fmla="*/ 0 h 74"/>
              </a:gdLst>
              <a:ahLst/>
              <a:cxnLst>
                <a:cxn ang="0">
                  <a:pos x="T0" y="T1"/>
                </a:cxn>
                <a:cxn ang="0">
                  <a:pos x="T2" y="T3"/>
                </a:cxn>
                <a:cxn ang="0">
                  <a:pos x="T4" y="T5"/>
                </a:cxn>
                <a:cxn ang="0">
                  <a:pos x="T6" y="T7"/>
                </a:cxn>
                <a:cxn ang="0">
                  <a:pos x="T8" y="T9"/>
                </a:cxn>
              </a:cxnLst>
              <a:rect l="0" t="0" r="r" b="b"/>
              <a:pathLst>
                <a:path w="101" h="74">
                  <a:moveTo>
                    <a:pt x="101" y="0"/>
                  </a:moveTo>
                  <a:lnTo>
                    <a:pt x="101" y="0"/>
                  </a:lnTo>
                  <a:lnTo>
                    <a:pt x="21" y="74"/>
                  </a:lnTo>
                  <a:lnTo>
                    <a:pt x="0" y="36"/>
                  </a:lnTo>
                  <a:lnTo>
                    <a:pt x="101"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68" name="Freeform 135"/>
            <p:cNvSpPr/>
            <p:nvPr/>
          </p:nvSpPr>
          <p:spPr bwMode="auto">
            <a:xfrm>
              <a:off x="10575917" y="2766089"/>
              <a:ext cx="120651" cy="232833"/>
            </a:xfrm>
            <a:custGeom>
              <a:avLst/>
              <a:gdLst>
                <a:gd name="T0" fmla="*/ 57 w 57"/>
                <a:gd name="T1" fmla="*/ 0 h 110"/>
                <a:gd name="T2" fmla="*/ 57 w 57"/>
                <a:gd name="T3" fmla="*/ 0 h 110"/>
                <a:gd name="T4" fmla="*/ 43 w 57"/>
                <a:gd name="T5" fmla="*/ 110 h 110"/>
                <a:gd name="T6" fmla="*/ 0 w 57"/>
                <a:gd name="T7" fmla="*/ 94 h 110"/>
                <a:gd name="T8" fmla="*/ 57 w 57"/>
                <a:gd name="T9" fmla="*/ 0 h 110"/>
              </a:gdLst>
              <a:ahLst/>
              <a:cxnLst>
                <a:cxn ang="0">
                  <a:pos x="T0" y="T1"/>
                </a:cxn>
                <a:cxn ang="0">
                  <a:pos x="T2" y="T3"/>
                </a:cxn>
                <a:cxn ang="0">
                  <a:pos x="T4" y="T5"/>
                </a:cxn>
                <a:cxn ang="0">
                  <a:pos x="T6" y="T7"/>
                </a:cxn>
                <a:cxn ang="0">
                  <a:pos x="T8" y="T9"/>
                </a:cxn>
              </a:cxnLst>
              <a:rect l="0" t="0" r="r" b="b"/>
              <a:pathLst>
                <a:path w="57" h="110">
                  <a:moveTo>
                    <a:pt x="57" y="0"/>
                  </a:moveTo>
                  <a:lnTo>
                    <a:pt x="57" y="0"/>
                  </a:lnTo>
                  <a:lnTo>
                    <a:pt x="43" y="110"/>
                  </a:lnTo>
                  <a:lnTo>
                    <a:pt x="0" y="94"/>
                  </a:lnTo>
                  <a:lnTo>
                    <a:pt x="57"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69" name="Freeform 136"/>
            <p:cNvSpPr/>
            <p:nvPr/>
          </p:nvSpPr>
          <p:spPr bwMode="auto">
            <a:xfrm>
              <a:off x="10770650" y="2761856"/>
              <a:ext cx="120651" cy="228600"/>
            </a:xfrm>
            <a:custGeom>
              <a:avLst/>
              <a:gdLst>
                <a:gd name="T0" fmla="*/ 0 w 57"/>
                <a:gd name="T1" fmla="*/ 0 h 108"/>
                <a:gd name="T2" fmla="*/ 0 w 57"/>
                <a:gd name="T3" fmla="*/ 0 h 108"/>
                <a:gd name="T4" fmla="*/ 57 w 57"/>
                <a:gd name="T5" fmla="*/ 91 h 108"/>
                <a:gd name="T6" fmla="*/ 15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5" y="108"/>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0" name="Freeform 137"/>
            <p:cNvSpPr/>
            <p:nvPr/>
          </p:nvSpPr>
          <p:spPr bwMode="auto">
            <a:xfrm>
              <a:off x="10802400" y="2721640"/>
              <a:ext cx="224367" cy="135467"/>
            </a:xfrm>
            <a:custGeom>
              <a:avLst/>
              <a:gdLst>
                <a:gd name="T0" fmla="*/ 0 w 106"/>
                <a:gd name="T1" fmla="*/ 0 h 64"/>
                <a:gd name="T2" fmla="*/ 0 w 106"/>
                <a:gd name="T3" fmla="*/ 0 h 64"/>
                <a:gd name="T4" fmla="*/ 106 w 106"/>
                <a:gd name="T5" fmla="*/ 26 h 64"/>
                <a:gd name="T6" fmla="*/ 87 w 106"/>
                <a:gd name="T7" fmla="*/ 64 h 64"/>
                <a:gd name="T8" fmla="*/ 0 w 106"/>
                <a:gd name="T9" fmla="*/ 0 h 64"/>
              </a:gdLst>
              <a:ahLst/>
              <a:cxnLst>
                <a:cxn ang="0">
                  <a:pos x="T0" y="T1"/>
                </a:cxn>
                <a:cxn ang="0">
                  <a:pos x="T2" y="T3"/>
                </a:cxn>
                <a:cxn ang="0">
                  <a:pos x="T4" y="T5"/>
                </a:cxn>
                <a:cxn ang="0">
                  <a:pos x="T6" y="T7"/>
                </a:cxn>
                <a:cxn ang="0">
                  <a:pos x="T8" y="T9"/>
                </a:cxn>
              </a:cxnLst>
              <a:rect l="0" t="0" r="r" b="b"/>
              <a:pathLst>
                <a:path w="106" h="64">
                  <a:moveTo>
                    <a:pt x="0" y="0"/>
                  </a:moveTo>
                  <a:lnTo>
                    <a:pt x="0" y="0"/>
                  </a:lnTo>
                  <a:lnTo>
                    <a:pt x="106" y="26"/>
                  </a:lnTo>
                  <a:lnTo>
                    <a:pt x="87" y="64"/>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1" name="Freeform 138"/>
            <p:cNvSpPr/>
            <p:nvPr/>
          </p:nvSpPr>
          <p:spPr bwMode="auto">
            <a:xfrm>
              <a:off x="10806633" y="2569240"/>
              <a:ext cx="226484" cy="91017"/>
            </a:xfrm>
            <a:custGeom>
              <a:avLst/>
              <a:gdLst>
                <a:gd name="T0" fmla="*/ 0 w 107"/>
                <a:gd name="T1" fmla="*/ 38 h 43"/>
                <a:gd name="T2" fmla="*/ 0 w 107"/>
                <a:gd name="T3" fmla="*/ 38 h 43"/>
                <a:gd name="T4" fmla="*/ 100 w 107"/>
                <a:gd name="T5" fmla="*/ 0 h 43"/>
                <a:gd name="T6" fmla="*/ 107 w 107"/>
                <a:gd name="T7" fmla="*/ 43 h 43"/>
                <a:gd name="T8" fmla="*/ 0 w 107"/>
                <a:gd name="T9" fmla="*/ 38 h 43"/>
              </a:gdLst>
              <a:ahLst/>
              <a:cxnLst>
                <a:cxn ang="0">
                  <a:pos x="T0" y="T1"/>
                </a:cxn>
                <a:cxn ang="0">
                  <a:pos x="T2" y="T3"/>
                </a:cxn>
                <a:cxn ang="0">
                  <a:pos x="T4" y="T5"/>
                </a:cxn>
                <a:cxn ang="0">
                  <a:pos x="T6" y="T7"/>
                </a:cxn>
                <a:cxn ang="0">
                  <a:pos x="T8" y="T9"/>
                </a:cxn>
              </a:cxnLst>
              <a:rect l="0" t="0" r="r" b="b"/>
              <a:pathLst>
                <a:path w="107" h="43">
                  <a:moveTo>
                    <a:pt x="0" y="38"/>
                  </a:moveTo>
                  <a:lnTo>
                    <a:pt x="0" y="38"/>
                  </a:lnTo>
                  <a:lnTo>
                    <a:pt x="100" y="0"/>
                  </a:lnTo>
                  <a:lnTo>
                    <a:pt x="107" y="43"/>
                  </a:lnTo>
                  <a:lnTo>
                    <a:pt x="0" y="38"/>
                  </a:lnTo>
                  <a:close/>
                </a:path>
              </a:pathLst>
            </a:custGeom>
            <a:grpFill/>
            <a:ln>
              <a:noFill/>
            </a:ln>
          </p:spPr>
          <p:txBody>
            <a:bodyPr vert="horz" wrap="square" lIns="121920" tIns="60960" rIns="121920" bIns="60960" numCol="1" anchor="t" anchorCtr="0" compatLnSpc="1"/>
            <a:lstStyle/>
            <a:p>
              <a:endParaRPr lang="zh-CN" altLang="en-US" sz="2400"/>
            </a:p>
          </p:txBody>
        </p:sp>
        <p:sp>
          <p:nvSpPr>
            <p:cNvPr id="172" name="Freeform 139"/>
            <p:cNvSpPr/>
            <p:nvPr/>
          </p:nvSpPr>
          <p:spPr bwMode="auto">
            <a:xfrm>
              <a:off x="10766417" y="2406256"/>
              <a:ext cx="179917" cy="203200"/>
            </a:xfrm>
            <a:custGeom>
              <a:avLst/>
              <a:gdLst>
                <a:gd name="T0" fmla="*/ 0 w 85"/>
                <a:gd name="T1" fmla="*/ 96 h 96"/>
                <a:gd name="T2" fmla="*/ 0 w 85"/>
                <a:gd name="T3" fmla="*/ 96 h 96"/>
                <a:gd name="T4" fmla="*/ 52 w 85"/>
                <a:gd name="T5" fmla="*/ 0 h 96"/>
                <a:gd name="T6" fmla="*/ 85 w 85"/>
                <a:gd name="T7" fmla="*/ 29 h 96"/>
                <a:gd name="T8" fmla="*/ 0 w 85"/>
                <a:gd name="T9" fmla="*/ 96 h 96"/>
              </a:gdLst>
              <a:ahLst/>
              <a:cxnLst>
                <a:cxn ang="0">
                  <a:pos x="T0" y="T1"/>
                </a:cxn>
                <a:cxn ang="0">
                  <a:pos x="T2" y="T3"/>
                </a:cxn>
                <a:cxn ang="0">
                  <a:pos x="T4" y="T5"/>
                </a:cxn>
                <a:cxn ang="0">
                  <a:pos x="T6" y="T7"/>
                </a:cxn>
                <a:cxn ang="0">
                  <a:pos x="T8" y="T9"/>
                </a:cxn>
              </a:cxnLst>
              <a:rect l="0" t="0" r="r" b="b"/>
              <a:pathLst>
                <a:path w="85" h="96">
                  <a:moveTo>
                    <a:pt x="0" y="96"/>
                  </a:moveTo>
                  <a:lnTo>
                    <a:pt x="0" y="96"/>
                  </a:lnTo>
                  <a:lnTo>
                    <a:pt x="52" y="0"/>
                  </a:lnTo>
                  <a:lnTo>
                    <a:pt x="85" y="29"/>
                  </a:lnTo>
                  <a:lnTo>
                    <a:pt x="0" y="96"/>
                  </a:lnTo>
                  <a:close/>
                </a:path>
              </a:pathLst>
            </a:custGeom>
            <a:grpFill/>
            <a:ln>
              <a:noFill/>
            </a:ln>
          </p:spPr>
          <p:txBody>
            <a:bodyPr vert="horz" wrap="square" lIns="121920" tIns="60960" rIns="121920" bIns="60960" numCol="1" anchor="t" anchorCtr="0" compatLnSpc="1"/>
            <a:lstStyle/>
            <a:p>
              <a:endParaRPr lang="zh-CN" altLang="en-US" sz="2400"/>
            </a:p>
          </p:txBody>
        </p:sp>
        <p:sp>
          <p:nvSpPr>
            <p:cNvPr id="173" name="Freeform 140"/>
            <p:cNvSpPr/>
            <p:nvPr/>
          </p:nvSpPr>
          <p:spPr bwMode="auto">
            <a:xfrm>
              <a:off x="9928217" y="2598873"/>
              <a:ext cx="973667" cy="558801"/>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74" name="Oval 141"/>
            <p:cNvSpPr>
              <a:spLocks noChangeArrowheads="1"/>
            </p:cNvSpPr>
            <p:nvPr/>
          </p:nvSpPr>
          <p:spPr bwMode="auto">
            <a:xfrm>
              <a:off x="6888684" y="2780907"/>
              <a:ext cx="275167" cy="275167"/>
            </a:xfrm>
            <a:prstGeom prst="ellipse">
              <a:avLst/>
            </a:prstGeom>
            <a:grpFill/>
            <a:ln>
              <a:noFill/>
            </a:ln>
          </p:spPr>
          <p:txBody>
            <a:bodyPr vert="horz" wrap="square" lIns="121920" tIns="60960" rIns="121920" bIns="60960" numCol="1" anchor="t" anchorCtr="0" compatLnSpc="1"/>
            <a:lstStyle/>
            <a:p>
              <a:endParaRPr lang="zh-CN" altLang="en-US" sz="2400"/>
            </a:p>
          </p:txBody>
        </p:sp>
        <p:sp>
          <p:nvSpPr>
            <p:cNvPr id="175" name="Freeform 142"/>
            <p:cNvSpPr/>
            <p:nvPr/>
          </p:nvSpPr>
          <p:spPr bwMode="auto">
            <a:xfrm>
              <a:off x="6969117" y="2620040"/>
              <a:ext cx="88900" cy="222251"/>
            </a:xfrm>
            <a:custGeom>
              <a:avLst/>
              <a:gdLst>
                <a:gd name="T0" fmla="*/ 21 w 42"/>
                <a:gd name="T1" fmla="*/ 105 h 105"/>
                <a:gd name="T2" fmla="*/ 21 w 42"/>
                <a:gd name="T3" fmla="*/ 105 h 105"/>
                <a:gd name="T4" fmla="*/ 0 w 42"/>
                <a:gd name="T5" fmla="*/ 0 h 105"/>
                <a:gd name="T6" fmla="*/ 42 w 42"/>
                <a:gd name="T7" fmla="*/ 0 h 105"/>
                <a:gd name="T8" fmla="*/ 21 w 42"/>
                <a:gd name="T9" fmla="*/ 105 h 105"/>
              </a:gdLst>
              <a:ahLst/>
              <a:cxnLst>
                <a:cxn ang="0">
                  <a:pos x="T0" y="T1"/>
                </a:cxn>
                <a:cxn ang="0">
                  <a:pos x="T2" y="T3"/>
                </a:cxn>
                <a:cxn ang="0">
                  <a:pos x="T4" y="T5"/>
                </a:cxn>
                <a:cxn ang="0">
                  <a:pos x="T6" y="T7"/>
                </a:cxn>
                <a:cxn ang="0">
                  <a:pos x="T8" y="T9"/>
                </a:cxn>
              </a:cxnLst>
              <a:rect l="0" t="0" r="r" b="b"/>
              <a:pathLst>
                <a:path w="42" h="105">
                  <a:moveTo>
                    <a:pt x="21" y="105"/>
                  </a:moveTo>
                  <a:lnTo>
                    <a:pt x="21" y="105"/>
                  </a:lnTo>
                  <a:lnTo>
                    <a:pt x="0" y="0"/>
                  </a:lnTo>
                  <a:lnTo>
                    <a:pt x="42" y="0"/>
                  </a:lnTo>
                  <a:lnTo>
                    <a:pt x="21" y="105"/>
                  </a:lnTo>
                  <a:close/>
                </a:path>
              </a:pathLst>
            </a:custGeom>
            <a:grpFill/>
            <a:ln>
              <a:noFill/>
            </a:ln>
          </p:spPr>
          <p:txBody>
            <a:bodyPr vert="horz" wrap="square" lIns="121920" tIns="60960" rIns="121920" bIns="60960" numCol="1" anchor="t" anchorCtr="0" compatLnSpc="1"/>
            <a:lstStyle/>
            <a:p>
              <a:endParaRPr lang="zh-CN" altLang="en-US" sz="2400"/>
            </a:p>
          </p:txBody>
        </p:sp>
        <p:sp>
          <p:nvSpPr>
            <p:cNvPr id="176" name="Freeform 143"/>
            <p:cNvSpPr/>
            <p:nvPr/>
          </p:nvSpPr>
          <p:spPr bwMode="auto">
            <a:xfrm>
              <a:off x="6778617" y="2664489"/>
              <a:ext cx="179917" cy="209551"/>
            </a:xfrm>
            <a:custGeom>
              <a:avLst/>
              <a:gdLst>
                <a:gd name="T0" fmla="*/ 85 w 85"/>
                <a:gd name="T1" fmla="*/ 99 h 99"/>
                <a:gd name="T2" fmla="*/ 85 w 85"/>
                <a:gd name="T3" fmla="*/ 99 h 99"/>
                <a:gd name="T4" fmla="*/ 0 w 85"/>
                <a:gd name="T5" fmla="*/ 29 h 99"/>
                <a:gd name="T6" fmla="*/ 33 w 85"/>
                <a:gd name="T7" fmla="*/ 0 h 99"/>
                <a:gd name="T8" fmla="*/ 85 w 85"/>
                <a:gd name="T9" fmla="*/ 99 h 99"/>
              </a:gdLst>
              <a:ahLst/>
              <a:cxnLst>
                <a:cxn ang="0">
                  <a:pos x="T0" y="T1"/>
                </a:cxn>
                <a:cxn ang="0">
                  <a:pos x="T2" y="T3"/>
                </a:cxn>
                <a:cxn ang="0">
                  <a:pos x="T4" y="T5"/>
                </a:cxn>
                <a:cxn ang="0">
                  <a:pos x="T6" y="T7"/>
                </a:cxn>
                <a:cxn ang="0">
                  <a:pos x="T8" y="T9"/>
                </a:cxn>
              </a:cxnLst>
              <a:rect l="0" t="0" r="r" b="b"/>
              <a:pathLst>
                <a:path w="85" h="99">
                  <a:moveTo>
                    <a:pt x="85" y="99"/>
                  </a:moveTo>
                  <a:lnTo>
                    <a:pt x="85" y="99"/>
                  </a:lnTo>
                  <a:lnTo>
                    <a:pt x="0" y="29"/>
                  </a:lnTo>
                  <a:lnTo>
                    <a:pt x="33" y="0"/>
                  </a:lnTo>
                  <a:lnTo>
                    <a:pt x="85" y="99"/>
                  </a:lnTo>
                  <a:close/>
                </a:path>
              </a:pathLst>
            </a:custGeom>
            <a:grpFill/>
            <a:ln>
              <a:noFill/>
            </a:ln>
          </p:spPr>
          <p:txBody>
            <a:bodyPr vert="horz" wrap="square" lIns="121920" tIns="60960" rIns="121920" bIns="60960" numCol="1" anchor="t" anchorCtr="0" compatLnSpc="1"/>
            <a:lstStyle/>
            <a:p>
              <a:endParaRPr lang="zh-CN" altLang="en-US" sz="2400"/>
            </a:p>
          </p:txBody>
        </p:sp>
        <p:sp>
          <p:nvSpPr>
            <p:cNvPr id="177" name="Freeform 144"/>
            <p:cNvSpPr/>
            <p:nvPr/>
          </p:nvSpPr>
          <p:spPr bwMode="auto">
            <a:xfrm>
              <a:off x="6713000" y="2838056"/>
              <a:ext cx="230717" cy="91017"/>
            </a:xfrm>
            <a:custGeom>
              <a:avLst/>
              <a:gdLst>
                <a:gd name="T0" fmla="*/ 109 w 109"/>
                <a:gd name="T1" fmla="*/ 40 h 43"/>
                <a:gd name="T2" fmla="*/ 109 w 109"/>
                <a:gd name="T3" fmla="*/ 40 h 43"/>
                <a:gd name="T4" fmla="*/ 0 w 109"/>
                <a:gd name="T5" fmla="*/ 43 h 43"/>
                <a:gd name="T6" fmla="*/ 7 w 109"/>
                <a:gd name="T7" fmla="*/ 0 h 43"/>
                <a:gd name="T8" fmla="*/ 109 w 109"/>
                <a:gd name="T9" fmla="*/ 40 h 43"/>
              </a:gdLst>
              <a:ahLst/>
              <a:cxnLst>
                <a:cxn ang="0">
                  <a:pos x="T0" y="T1"/>
                </a:cxn>
                <a:cxn ang="0">
                  <a:pos x="T2" y="T3"/>
                </a:cxn>
                <a:cxn ang="0">
                  <a:pos x="T4" y="T5"/>
                </a:cxn>
                <a:cxn ang="0">
                  <a:pos x="T6" y="T7"/>
                </a:cxn>
                <a:cxn ang="0">
                  <a:pos x="T8" y="T9"/>
                </a:cxn>
              </a:cxnLst>
              <a:rect l="0" t="0" r="r" b="b"/>
              <a:pathLst>
                <a:path w="109" h="43">
                  <a:moveTo>
                    <a:pt x="109" y="40"/>
                  </a:moveTo>
                  <a:lnTo>
                    <a:pt x="109" y="40"/>
                  </a:lnTo>
                  <a:lnTo>
                    <a:pt x="0" y="43"/>
                  </a:lnTo>
                  <a:lnTo>
                    <a:pt x="7" y="0"/>
                  </a:lnTo>
                  <a:lnTo>
                    <a:pt x="109" y="4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8" name="Freeform 145"/>
            <p:cNvSpPr/>
            <p:nvPr/>
          </p:nvSpPr>
          <p:spPr bwMode="auto">
            <a:xfrm>
              <a:off x="6742633" y="2973524"/>
              <a:ext cx="220133" cy="158751"/>
            </a:xfrm>
            <a:custGeom>
              <a:avLst/>
              <a:gdLst>
                <a:gd name="T0" fmla="*/ 104 w 104"/>
                <a:gd name="T1" fmla="*/ 0 h 75"/>
                <a:gd name="T2" fmla="*/ 104 w 104"/>
                <a:gd name="T3" fmla="*/ 0 h 75"/>
                <a:gd name="T4" fmla="*/ 24 w 104"/>
                <a:gd name="T5" fmla="*/ 75 h 75"/>
                <a:gd name="T6" fmla="*/ 0 w 104"/>
                <a:gd name="T7" fmla="*/ 36 h 75"/>
                <a:gd name="T8" fmla="*/ 104 w 104"/>
                <a:gd name="T9" fmla="*/ 0 h 75"/>
              </a:gdLst>
              <a:ahLst/>
              <a:cxnLst>
                <a:cxn ang="0">
                  <a:pos x="T0" y="T1"/>
                </a:cxn>
                <a:cxn ang="0">
                  <a:pos x="T2" y="T3"/>
                </a:cxn>
                <a:cxn ang="0">
                  <a:pos x="T4" y="T5"/>
                </a:cxn>
                <a:cxn ang="0">
                  <a:pos x="T6" y="T7"/>
                </a:cxn>
                <a:cxn ang="0">
                  <a:pos x="T8" y="T9"/>
                </a:cxn>
              </a:cxnLst>
              <a:rect l="0" t="0" r="r" b="b"/>
              <a:pathLst>
                <a:path w="104" h="75">
                  <a:moveTo>
                    <a:pt x="104" y="0"/>
                  </a:moveTo>
                  <a:lnTo>
                    <a:pt x="104" y="0"/>
                  </a:lnTo>
                  <a:lnTo>
                    <a:pt x="24" y="75"/>
                  </a:lnTo>
                  <a:lnTo>
                    <a:pt x="0" y="36"/>
                  </a:lnTo>
                  <a:lnTo>
                    <a:pt x="104"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79" name="Freeform 146"/>
            <p:cNvSpPr/>
            <p:nvPr/>
          </p:nvSpPr>
          <p:spPr bwMode="auto">
            <a:xfrm>
              <a:off x="6888684" y="3005273"/>
              <a:ext cx="120651" cy="226484"/>
            </a:xfrm>
            <a:custGeom>
              <a:avLst/>
              <a:gdLst>
                <a:gd name="T0" fmla="*/ 57 w 57"/>
                <a:gd name="T1" fmla="*/ 0 h 107"/>
                <a:gd name="T2" fmla="*/ 57 w 57"/>
                <a:gd name="T3" fmla="*/ 0 h 107"/>
                <a:gd name="T4" fmla="*/ 40 w 57"/>
                <a:gd name="T5" fmla="*/ 107 h 107"/>
                <a:gd name="T6" fmla="*/ 0 w 57"/>
                <a:gd name="T7" fmla="*/ 93 h 107"/>
                <a:gd name="T8" fmla="*/ 57 w 57"/>
                <a:gd name="T9" fmla="*/ 0 h 107"/>
              </a:gdLst>
              <a:ahLst/>
              <a:cxnLst>
                <a:cxn ang="0">
                  <a:pos x="T0" y="T1"/>
                </a:cxn>
                <a:cxn ang="0">
                  <a:pos x="T2" y="T3"/>
                </a:cxn>
                <a:cxn ang="0">
                  <a:pos x="T4" y="T5"/>
                </a:cxn>
                <a:cxn ang="0">
                  <a:pos x="T6" y="T7"/>
                </a:cxn>
                <a:cxn ang="0">
                  <a:pos x="T8" y="T9"/>
                </a:cxn>
              </a:cxnLst>
              <a:rect l="0" t="0" r="r" b="b"/>
              <a:pathLst>
                <a:path w="57" h="107">
                  <a:moveTo>
                    <a:pt x="57" y="0"/>
                  </a:moveTo>
                  <a:lnTo>
                    <a:pt x="57" y="0"/>
                  </a:lnTo>
                  <a:lnTo>
                    <a:pt x="40" y="107"/>
                  </a:lnTo>
                  <a:lnTo>
                    <a:pt x="0" y="93"/>
                  </a:lnTo>
                  <a:lnTo>
                    <a:pt x="57"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0" name="Freeform 147"/>
            <p:cNvSpPr/>
            <p:nvPr/>
          </p:nvSpPr>
          <p:spPr bwMode="auto">
            <a:xfrm>
              <a:off x="7079184" y="2998924"/>
              <a:ext cx="120651" cy="228600"/>
            </a:xfrm>
            <a:custGeom>
              <a:avLst/>
              <a:gdLst>
                <a:gd name="T0" fmla="*/ 0 w 57"/>
                <a:gd name="T1" fmla="*/ 0 h 108"/>
                <a:gd name="T2" fmla="*/ 0 w 57"/>
                <a:gd name="T3" fmla="*/ 0 h 108"/>
                <a:gd name="T4" fmla="*/ 57 w 57"/>
                <a:gd name="T5" fmla="*/ 91 h 108"/>
                <a:gd name="T6" fmla="*/ 16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6" y="108"/>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1" name="Freeform 148"/>
            <p:cNvSpPr/>
            <p:nvPr/>
          </p:nvSpPr>
          <p:spPr bwMode="auto">
            <a:xfrm>
              <a:off x="7113051" y="2958706"/>
              <a:ext cx="222251" cy="137584"/>
            </a:xfrm>
            <a:custGeom>
              <a:avLst/>
              <a:gdLst>
                <a:gd name="T0" fmla="*/ 0 w 105"/>
                <a:gd name="T1" fmla="*/ 0 h 65"/>
                <a:gd name="T2" fmla="*/ 0 w 105"/>
                <a:gd name="T3" fmla="*/ 0 h 65"/>
                <a:gd name="T4" fmla="*/ 105 w 105"/>
                <a:gd name="T5" fmla="*/ 27 h 65"/>
                <a:gd name="T6" fmla="*/ 86 w 105"/>
                <a:gd name="T7" fmla="*/ 65 h 65"/>
                <a:gd name="T8" fmla="*/ 0 w 105"/>
                <a:gd name="T9" fmla="*/ 0 h 65"/>
              </a:gdLst>
              <a:ahLst/>
              <a:cxnLst>
                <a:cxn ang="0">
                  <a:pos x="T0" y="T1"/>
                </a:cxn>
                <a:cxn ang="0">
                  <a:pos x="T2" y="T3"/>
                </a:cxn>
                <a:cxn ang="0">
                  <a:pos x="T4" y="T5"/>
                </a:cxn>
                <a:cxn ang="0">
                  <a:pos x="T6" y="T7"/>
                </a:cxn>
                <a:cxn ang="0">
                  <a:pos x="T8" y="T9"/>
                </a:cxn>
              </a:cxnLst>
              <a:rect l="0" t="0" r="r" b="b"/>
              <a:pathLst>
                <a:path w="105" h="65">
                  <a:moveTo>
                    <a:pt x="0" y="0"/>
                  </a:moveTo>
                  <a:lnTo>
                    <a:pt x="0" y="0"/>
                  </a:lnTo>
                  <a:lnTo>
                    <a:pt x="105" y="27"/>
                  </a:lnTo>
                  <a:lnTo>
                    <a:pt x="86" y="65"/>
                  </a:lnTo>
                  <a:lnTo>
                    <a:pt x="0" y="0"/>
                  </a:lnTo>
                  <a:close/>
                </a:path>
              </a:pathLst>
            </a:custGeom>
            <a:grpFill/>
            <a:ln>
              <a:noFill/>
            </a:ln>
          </p:spPr>
          <p:txBody>
            <a:bodyPr vert="horz" wrap="square" lIns="121920" tIns="60960" rIns="121920" bIns="60960" numCol="1" anchor="t" anchorCtr="0" compatLnSpc="1"/>
            <a:lstStyle/>
            <a:p>
              <a:endParaRPr lang="zh-CN" altLang="en-US" sz="2400"/>
            </a:p>
          </p:txBody>
        </p:sp>
        <p:sp>
          <p:nvSpPr>
            <p:cNvPr id="182" name="Freeform 149"/>
            <p:cNvSpPr/>
            <p:nvPr/>
          </p:nvSpPr>
          <p:spPr bwMode="auto">
            <a:xfrm>
              <a:off x="7113051" y="2802073"/>
              <a:ext cx="230717" cy="97367"/>
            </a:xfrm>
            <a:custGeom>
              <a:avLst/>
              <a:gdLst>
                <a:gd name="T0" fmla="*/ 0 w 109"/>
                <a:gd name="T1" fmla="*/ 41 h 46"/>
                <a:gd name="T2" fmla="*/ 0 w 109"/>
                <a:gd name="T3" fmla="*/ 41 h 46"/>
                <a:gd name="T4" fmla="*/ 102 w 109"/>
                <a:gd name="T5" fmla="*/ 0 h 46"/>
                <a:gd name="T6" fmla="*/ 109 w 109"/>
                <a:gd name="T7" fmla="*/ 46 h 46"/>
                <a:gd name="T8" fmla="*/ 0 w 109"/>
                <a:gd name="T9" fmla="*/ 41 h 46"/>
              </a:gdLst>
              <a:ahLst/>
              <a:cxnLst>
                <a:cxn ang="0">
                  <a:pos x="T0" y="T1"/>
                </a:cxn>
                <a:cxn ang="0">
                  <a:pos x="T2" y="T3"/>
                </a:cxn>
                <a:cxn ang="0">
                  <a:pos x="T4" y="T5"/>
                </a:cxn>
                <a:cxn ang="0">
                  <a:pos x="T6" y="T7"/>
                </a:cxn>
                <a:cxn ang="0">
                  <a:pos x="T8" y="T9"/>
                </a:cxn>
              </a:cxnLst>
              <a:rect l="0" t="0" r="r" b="b"/>
              <a:pathLst>
                <a:path w="109" h="46">
                  <a:moveTo>
                    <a:pt x="0" y="41"/>
                  </a:moveTo>
                  <a:lnTo>
                    <a:pt x="0" y="41"/>
                  </a:lnTo>
                  <a:lnTo>
                    <a:pt x="102" y="0"/>
                  </a:lnTo>
                  <a:lnTo>
                    <a:pt x="109" y="46"/>
                  </a:lnTo>
                  <a:lnTo>
                    <a:pt x="0" y="41"/>
                  </a:lnTo>
                  <a:close/>
                </a:path>
              </a:pathLst>
            </a:custGeom>
            <a:grpFill/>
            <a:ln>
              <a:noFill/>
            </a:ln>
          </p:spPr>
          <p:txBody>
            <a:bodyPr vert="horz" wrap="square" lIns="121920" tIns="60960" rIns="121920" bIns="60960" numCol="1" anchor="t" anchorCtr="0" compatLnSpc="1"/>
            <a:lstStyle/>
            <a:p>
              <a:endParaRPr lang="zh-CN" altLang="en-US" sz="2400"/>
            </a:p>
          </p:txBody>
        </p:sp>
        <p:sp>
          <p:nvSpPr>
            <p:cNvPr id="183" name="Freeform 150"/>
            <p:cNvSpPr/>
            <p:nvPr/>
          </p:nvSpPr>
          <p:spPr bwMode="auto">
            <a:xfrm>
              <a:off x="7079184" y="2645440"/>
              <a:ext cx="175684" cy="203200"/>
            </a:xfrm>
            <a:custGeom>
              <a:avLst/>
              <a:gdLst>
                <a:gd name="T0" fmla="*/ 0 w 83"/>
                <a:gd name="T1" fmla="*/ 96 h 96"/>
                <a:gd name="T2" fmla="*/ 0 w 83"/>
                <a:gd name="T3" fmla="*/ 96 h 96"/>
                <a:gd name="T4" fmla="*/ 50 w 83"/>
                <a:gd name="T5" fmla="*/ 0 h 96"/>
                <a:gd name="T6" fmla="*/ 83 w 83"/>
                <a:gd name="T7" fmla="*/ 29 h 96"/>
                <a:gd name="T8" fmla="*/ 0 w 83"/>
                <a:gd name="T9" fmla="*/ 96 h 96"/>
              </a:gdLst>
              <a:ahLst/>
              <a:cxnLst>
                <a:cxn ang="0">
                  <a:pos x="T0" y="T1"/>
                </a:cxn>
                <a:cxn ang="0">
                  <a:pos x="T2" y="T3"/>
                </a:cxn>
                <a:cxn ang="0">
                  <a:pos x="T4" y="T5"/>
                </a:cxn>
                <a:cxn ang="0">
                  <a:pos x="T6" y="T7"/>
                </a:cxn>
                <a:cxn ang="0">
                  <a:pos x="T8" y="T9"/>
                </a:cxn>
              </a:cxnLst>
              <a:rect l="0" t="0" r="r" b="b"/>
              <a:pathLst>
                <a:path w="83" h="96">
                  <a:moveTo>
                    <a:pt x="0" y="96"/>
                  </a:moveTo>
                  <a:lnTo>
                    <a:pt x="0" y="96"/>
                  </a:lnTo>
                  <a:lnTo>
                    <a:pt x="50" y="0"/>
                  </a:lnTo>
                  <a:lnTo>
                    <a:pt x="83" y="29"/>
                  </a:lnTo>
                  <a:lnTo>
                    <a:pt x="0" y="96"/>
                  </a:lnTo>
                  <a:close/>
                </a:path>
              </a:pathLst>
            </a:custGeom>
            <a:grpFill/>
            <a:ln>
              <a:noFill/>
            </a:ln>
          </p:spPr>
          <p:txBody>
            <a:bodyPr vert="horz" wrap="square" lIns="121920" tIns="60960" rIns="121920" bIns="60960" numCol="1" anchor="t" anchorCtr="0" compatLnSpc="1"/>
            <a:lstStyle/>
            <a:p>
              <a:endParaRPr lang="zh-CN" altLang="en-US" sz="2400"/>
            </a:p>
          </p:txBody>
        </p:sp>
        <p:sp>
          <p:nvSpPr>
            <p:cNvPr id="184" name="Freeform 151"/>
            <p:cNvSpPr/>
            <p:nvPr/>
          </p:nvSpPr>
          <p:spPr bwMode="auto">
            <a:xfrm>
              <a:off x="7690900" y="2569240"/>
              <a:ext cx="973667" cy="556684"/>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5" name="Freeform 152"/>
            <p:cNvSpPr/>
            <p:nvPr/>
          </p:nvSpPr>
          <p:spPr bwMode="auto">
            <a:xfrm>
              <a:off x="7870817" y="32127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6" name="Freeform 153"/>
            <p:cNvSpPr/>
            <p:nvPr/>
          </p:nvSpPr>
          <p:spPr bwMode="auto">
            <a:xfrm>
              <a:off x="8141751" y="33143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7" name="Freeform 154"/>
            <p:cNvSpPr/>
            <p:nvPr/>
          </p:nvSpPr>
          <p:spPr bwMode="auto">
            <a:xfrm>
              <a:off x="8247584" y="3161906"/>
              <a:ext cx="110067" cy="171451"/>
            </a:xfrm>
            <a:custGeom>
              <a:avLst/>
              <a:gdLst>
                <a:gd name="T0" fmla="*/ 2 w 22"/>
                <a:gd name="T1" fmla="*/ 1 h 34"/>
                <a:gd name="T2" fmla="*/ 19 w 22"/>
                <a:gd name="T3" fmla="*/ 18 h 34"/>
                <a:gd name="T4" fmla="*/ 9 w 22"/>
                <a:gd name="T5" fmla="*/ 29 h 34"/>
                <a:gd name="T6" fmla="*/ 0 w 22"/>
                <a:gd name="T7" fmla="*/ 0 h 34"/>
                <a:gd name="T8" fmla="*/ 2 w 22"/>
                <a:gd name="T9" fmla="*/ 1 h 34"/>
              </a:gdLst>
              <a:ahLst/>
              <a:cxnLst>
                <a:cxn ang="0">
                  <a:pos x="T0" y="T1"/>
                </a:cxn>
                <a:cxn ang="0">
                  <a:pos x="T2" y="T3"/>
                </a:cxn>
                <a:cxn ang="0">
                  <a:pos x="T4" y="T5"/>
                </a:cxn>
                <a:cxn ang="0">
                  <a:pos x="T6" y="T7"/>
                </a:cxn>
                <a:cxn ang="0">
                  <a:pos x="T8" y="T9"/>
                </a:cxn>
              </a:cxnLst>
              <a:rect l="0" t="0" r="r" b="b"/>
              <a:pathLst>
                <a:path w="22" h="34">
                  <a:moveTo>
                    <a:pt x="2" y="1"/>
                  </a:moveTo>
                  <a:cubicBezTo>
                    <a:pt x="8" y="6"/>
                    <a:pt x="16" y="11"/>
                    <a:pt x="19" y="18"/>
                  </a:cubicBezTo>
                  <a:cubicBezTo>
                    <a:pt x="22" y="25"/>
                    <a:pt x="17" y="34"/>
                    <a:pt x="9" y="29"/>
                  </a:cubicBezTo>
                  <a:cubicBezTo>
                    <a:pt x="1" y="25"/>
                    <a:pt x="0" y="8"/>
                    <a:pt x="0" y="0"/>
                  </a:cubicBezTo>
                  <a:lnTo>
                    <a:pt x="2"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8" name="Freeform 155"/>
            <p:cNvSpPr/>
            <p:nvPr/>
          </p:nvSpPr>
          <p:spPr bwMode="auto">
            <a:xfrm>
              <a:off x="8533333" y="3299490"/>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89" name="Freeform 156"/>
            <p:cNvSpPr/>
            <p:nvPr/>
          </p:nvSpPr>
          <p:spPr bwMode="auto">
            <a:xfrm>
              <a:off x="8634933" y="3166140"/>
              <a:ext cx="103717" cy="173567"/>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90" name="Freeform 157"/>
            <p:cNvSpPr/>
            <p:nvPr/>
          </p:nvSpPr>
          <p:spPr bwMode="auto">
            <a:xfrm>
              <a:off x="8859300" y="2609456"/>
              <a:ext cx="969433" cy="556684"/>
            </a:xfrm>
            <a:custGeom>
              <a:avLst/>
              <a:gdLst>
                <a:gd name="T0" fmla="*/ 180 w 193"/>
                <a:gd name="T1" fmla="*/ 110 h 110"/>
                <a:gd name="T2" fmla="*/ 193 w 193"/>
                <a:gd name="T3" fmla="*/ 84 h 110"/>
                <a:gd name="T4" fmla="*/ 141 w 193"/>
                <a:gd name="T5" fmla="*/ 44 h 110"/>
                <a:gd name="T6" fmla="*/ 107 w 193"/>
                <a:gd name="T7" fmla="*/ 9 h 110"/>
                <a:gd name="T8" fmla="*/ 53 w 193"/>
                <a:gd name="T9" fmla="*/ 36 h 110"/>
                <a:gd name="T10" fmla="*/ 23 w 193"/>
                <a:gd name="T11" fmla="*/ 110 h 110"/>
                <a:gd name="T12" fmla="*/ 180 w 193"/>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3" h="110">
                  <a:moveTo>
                    <a:pt x="180" y="110"/>
                  </a:moveTo>
                  <a:cubicBezTo>
                    <a:pt x="193" y="100"/>
                    <a:pt x="193" y="84"/>
                    <a:pt x="193" y="84"/>
                  </a:cubicBezTo>
                  <a:cubicBezTo>
                    <a:pt x="186" y="41"/>
                    <a:pt x="141" y="44"/>
                    <a:pt x="141" y="44"/>
                  </a:cubicBezTo>
                  <a:cubicBezTo>
                    <a:pt x="141" y="44"/>
                    <a:pt x="141" y="17"/>
                    <a:pt x="107" y="9"/>
                  </a:cubicBezTo>
                  <a:cubicBezTo>
                    <a:pt x="70" y="0"/>
                    <a:pt x="53" y="36"/>
                    <a:pt x="53" y="36"/>
                  </a:cubicBezTo>
                  <a:cubicBezTo>
                    <a:pt x="0" y="44"/>
                    <a:pt x="14" y="93"/>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91" name="Freeform 158"/>
            <p:cNvSpPr/>
            <p:nvPr/>
          </p:nvSpPr>
          <p:spPr bwMode="auto">
            <a:xfrm>
              <a:off x="9064617" y="2979873"/>
              <a:ext cx="482600" cy="429684"/>
            </a:xfrm>
            <a:custGeom>
              <a:avLst/>
              <a:gdLst>
                <a:gd name="T0" fmla="*/ 0 w 96"/>
                <a:gd name="T1" fmla="*/ 0 h 85"/>
                <a:gd name="T2" fmla="*/ 28 w 96"/>
                <a:gd name="T3" fmla="*/ 51 h 85"/>
                <a:gd name="T4" fmla="*/ 45 w 96"/>
                <a:gd name="T5" fmla="*/ 23 h 85"/>
                <a:gd name="T6" fmla="*/ 96 w 96"/>
                <a:gd name="T7" fmla="*/ 85 h 85"/>
                <a:gd name="T8" fmla="*/ 47 w 96"/>
                <a:gd name="T9" fmla="*/ 0 h 85"/>
                <a:gd name="T10" fmla="*/ 28 w 96"/>
                <a:gd name="T11" fmla="*/ 20 h 85"/>
                <a:gd name="T12" fmla="*/ 0 w 9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6" h="85">
                  <a:moveTo>
                    <a:pt x="0" y="0"/>
                  </a:moveTo>
                  <a:cubicBezTo>
                    <a:pt x="1" y="0"/>
                    <a:pt x="28" y="51"/>
                    <a:pt x="28" y="51"/>
                  </a:cubicBezTo>
                  <a:cubicBezTo>
                    <a:pt x="28" y="51"/>
                    <a:pt x="43" y="22"/>
                    <a:pt x="45" y="23"/>
                  </a:cubicBezTo>
                  <a:cubicBezTo>
                    <a:pt x="47" y="25"/>
                    <a:pt x="96" y="85"/>
                    <a:pt x="96" y="85"/>
                  </a:cubicBezTo>
                  <a:cubicBezTo>
                    <a:pt x="47" y="0"/>
                    <a:pt x="47" y="0"/>
                    <a:pt x="47" y="0"/>
                  </a:cubicBezTo>
                  <a:cubicBezTo>
                    <a:pt x="28" y="20"/>
                    <a:pt x="28" y="20"/>
                    <a:pt x="28" y="2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5" name="组合 4"/>
          <p:cNvGrpSpPr/>
          <p:nvPr/>
        </p:nvGrpSpPr>
        <p:grpSpPr>
          <a:xfrm>
            <a:off x="7683792" y="3802120"/>
            <a:ext cx="2587939" cy="2475094"/>
            <a:chOff x="4999716" y="1211018"/>
            <a:chExt cx="1600166" cy="1507165"/>
          </a:xfrm>
          <a:solidFill>
            <a:schemeClr val="tx1"/>
          </a:solidFill>
        </p:grpSpPr>
        <p:sp>
          <p:nvSpPr>
            <p:cNvPr id="193" name="椭圆 192"/>
            <p:cNvSpPr/>
            <p:nvPr/>
          </p:nvSpPr>
          <p:spPr>
            <a:xfrm>
              <a:off x="5011323" y="1212334"/>
              <a:ext cx="1512673" cy="1476000"/>
            </a:xfrm>
            <a:prstGeom prst="ellipse">
              <a:avLst/>
            </a:prstGeom>
            <a:solidFill>
              <a:srgbClr val="559DE2"/>
            </a:solidFill>
            <a:ln w="9525">
              <a:solidFill>
                <a:srgbClr val="559DE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865" dirty="0">
                <a:solidFill>
                  <a:schemeClr val="bg1"/>
                </a:solidFill>
                <a:latin typeface="华文细黑" panose="02010600040101010101" pitchFamily="2" charset="-122"/>
                <a:ea typeface="华文细黑" panose="02010600040101010101" pitchFamily="2" charset="-122"/>
              </a:endParaRPr>
            </a:p>
          </p:txBody>
        </p:sp>
        <p:sp>
          <p:nvSpPr>
            <p:cNvPr id="194" name="Arc 13"/>
            <p:cNvSpPr/>
            <p:nvPr/>
          </p:nvSpPr>
          <p:spPr>
            <a:xfrm>
              <a:off x="4999716" y="1211018"/>
              <a:ext cx="1530305" cy="1507165"/>
            </a:xfrm>
            <a:prstGeom prst="arc">
              <a:avLst>
                <a:gd name="adj1" fmla="val 16200000"/>
                <a:gd name="adj2" fmla="val 16139124"/>
              </a:avLst>
            </a:prstGeom>
            <a:noFill/>
            <a:ln w="127000" cap="rnd">
              <a:solidFill>
                <a:schemeClr val="tx1"/>
              </a:solid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en-US" sz="1865" dirty="0">
                <a:solidFill>
                  <a:schemeClr val="bg1"/>
                </a:solidFill>
                <a:latin typeface="华文细黑" panose="02010600040101010101" pitchFamily="2" charset="-122"/>
                <a:ea typeface="华文细黑" panose="02010600040101010101" pitchFamily="2" charset="-122"/>
              </a:endParaRPr>
            </a:p>
          </p:txBody>
        </p:sp>
        <p:sp>
          <p:nvSpPr>
            <p:cNvPr id="195" name="文本框 194"/>
            <p:cNvSpPr txBox="1"/>
            <p:nvPr/>
          </p:nvSpPr>
          <p:spPr>
            <a:xfrm>
              <a:off x="5390717" y="1687022"/>
              <a:ext cx="1209165" cy="506021"/>
            </a:xfrm>
            <a:prstGeom prst="rect">
              <a:avLst/>
            </a:prstGeom>
            <a:noFill/>
          </p:spPr>
          <p:txBody>
            <a:bodyPr wrap="square" lIns="91440" tIns="45720" rIns="91440" bIns="45720" rtlCol="0">
              <a:spAutoFit/>
            </a:bodyPr>
            <a:lstStyle/>
            <a:p>
              <a:r>
                <a:rPr lang="en-US" altLang="zh-CN" sz="4800" dirty="0">
                  <a:solidFill>
                    <a:schemeClr val="bg1"/>
                  </a:solidFill>
                  <a:latin typeface="Impact" pitchFamily="34" charset="0"/>
                  <a:ea typeface="华文细黑" panose="02010600040101010101" pitchFamily="2" charset="-122"/>
                </a:rPr>
                <a:t>100%</a:t>
              </a:r>
              <a:endParaRPr lang="zh-CN" altLang="en-US" sz="3600" dirty="0">
                <a:solidFill>
                  <a:schemeClr val="bg1"/>
                </a:solidFill>
                <a:latin typeface="Impact" pitchFamily="34" charset="0"/>
                <a:ea typeface="华文细黑" panose="02010600040101010101" pitchFamily="2" charset="-122"/>
              </a:endParaRPr>
            </a:p>
          </p:txBody>
        </p:sp>
      </p:grpSp>
      <p:grpSp>
        <p:nvGrpSpPr>
          <p:cNvPr id="147" name="组合 146"/>
          <p:cNvGrpSpPr/>
          <p:nvPr/>
        </p:nvGrpSpPr>
        <p:grpSpPr>
          <a:xfrm>
            <a:off x="-483871" y="-795874"/>
            <a:ext cx="4884403" cy="2080299"/>
            <a:chOff x="-483871" y="-795874"/>
            <a:chExt cx="4884403" cy="2080299"/>
          </a:xfrm>
        </p:grpSpPr>
        <p:pic>
          <p:nvPicPr>
            <p:cNvPr id="148" name="图片 14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49" name="文本框 14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完成情况</a:t>
              </a:r>
            </a:p>
          </p:txBody>
        </p:sp>
      </p:grpSp>
      <p:sp>
        <p:nvSpPr>
          <p:cNvPr id="2" name="文本框 1">
            <a:extLst>
              <a:ext uri="{FF2B5EF4-FFF2-40B4-BE49-F238E27FC236}">
                <a16:creationId xmlns:a16="http://schemas.microsoft.com/office/drawing/2014/main" id="{240CBA08-8730-6A48-B3F0-CE912B74E2F7}"/>
              </a:ext>
            </a:extLst>
          </p:cNvPr>
          <p:cNvSpPr txBox="1"/>
          <p:nvPr/>
        </p:nvSpPr>
        <p:spPr>
          <a:xfrm>
            <a:off x="899705" y="1795549"/>
            <a:ext cx="10575331" cy="3268011"/>
          </a:xfrm>
          <a:prstGeom prst="rect">
            <a:avLst/>
          </a:prstGeom>
          <a:noFill/>
        </p:spPr>
        <p:txBody>
          <a:bodyPr wrap="none" rtlCol="0">
            <a:spAutoFit/>
          </a:bodyPr>
          <a:lstStyle/>
          <a:p>
            <a:pPr>
              <a:lnSpc>
                <a:spcPct val="150000"/>
              </a:lnSpc>
            </a:pPr>
            <a:r>
              <a:rPr kumimoji="1" lang="zh-CN" altLang="en-US" sz="2000" dirty="0"/>
              <a:t>对比开题报告中的研究目标：</a:t>
            </a:r>
            <a:endParaRPr kumimoji="1" lang="en-US" altLang="zh-CN" sz="2000" dirty="0"/>
          </a:p>
          <a:p>
            <a:pPr marL="457200" lvl="0" indent="-457200">
              <a:lnSpc>
                <a:spcPct val="150000"/>
              </a:lnSpc>
              <a:buFont typeface="+mj-lt"/>
              <a:buAutoNum type="arabicPeriod"/>
            </a:pPr>
            <a:r>
              <a:rPr lang="zh-CN" altLang="zh-CN" sz="2000" dirty="0"/>
              <a:t>将集合经验模态分解（</a:t>
            </a:r>
            <a:r>
              <a:rPr lang="en-US" altLang="zh-CN" sz="2000" dirty="0"/>
              <a:t>EEMD</a:t>
            </a:r>
            <a:r>
              <a:rPr lang="zh-CN" altLang="zh-CN" sz="2000" dirty="0"/>
              <a:t>）算法引入到溶解氧时序数据</a:t>
            </a:r>
            <a:r>
              <a:rPr lang="zh-CN" altLang="en-US" sz="2000" dirty="0"/>
              <a:t>分析预测</a:t>
            </a:r>
            <a:r>
              <a:rPr lang="zh-CN" altLang="zh-CN" sz="2000" dirty="0"/>
              <a:t>中；</a:t>
            </a:r>
          </a:p>
          <a:p>
            <a:pPr marL="457200" lvl="0" indent="-457200">
              <a:lnSpc>
                <a:spcPct val="150000"/>
              </a:lnSpc>
              <a:buFont typeface="+mj-lt"/>
              <a:buAutoNum type="arabicPeriod"/>
            </a:pPr>
            <a:r>
              <a:rPr lang="zh-CN" altLang="zh-CN" sz="2000" dirty="0"/>
              <a:t>构建基于</a:t>
            </a:r>
            <a:r>
              <a:rPr lang="en-US" altLang="zh-CN" sz="2000" dirty="0"/>
              <a:t>EEMD+LSTM</a:t>
            </a:r>
            <a:r>
              <a:rPr lang="zh-CN" altLang="zh-CN" sz="2000" dirty="0"/>
              <a:t>的溶解氧时序数据预测模型</a:t>
            </a:r>
            <a:r>
              <a:rPr lang="zh-CN" altLang="en-US" sz="2000" dirty="0"/>
              <a:t>，并同</a:t>
            </a:r>
            <a:r>
              <a:rPr lang="en-US" altLang="zh-CN" sz="2000" dirty="0"/>
              <a:t>EEMD-BP</a:t>
            </a:r>
            <a:r>
              <a:rPr lang="zh-CN" altLang="zh-CN" sz="2000" dirty="0"/>
              <a:t>、原始</a:t>
            </a:r>
            <a:r>
              <a:rPr lang="en-US" altLang="zh-CN" sz="2000" dirty="0"/>
              <a:t>LSTM</a:t>
            </a:r>
            <a:r>
              <a:rPr lang="zh-CN" altLang="zh-CN" sz="2000" dirty="0"/>
              <a:t>、原始</a:t>
            </a:r>
            <a:endParaRPr lang="en-US" altLang="zh-CN" sz="2000" dirty="0"/>
          </a:p>
          <a:p>
            <a:pPr lvl="1">
              <a:lnSpc>
                <a:spcPct val="150000"/>
              </a:lnSpc>
            </a:pPr>
            <a:r>
              <a:rPr lang="en-US" altLang="zh-CN" sz="2000" dirty="0"/>
              <a:t>BP</a:t>
            </a:r>
            <a:r>
              <a:rPr lang="zh-CN" altLang="en-US" sz="2000" dirty="0"/>
              <a:t>等模型进行对比分析</a:t>
            </a:r>
            <a:r>
              <a:rPr lang="zh-CN" altLang="zh-CN" sz="2000" dirty="0"/>
              <a:t>；</a:t>
            </a:r>
          </a:p>
          <a:p>
            <a:pPr marL="457200" lvl="0" indent="-457200">
              <a:lnSpc>
                <a:spcPct val="150000"/>
              </a:lnSpc>
              <a:buFont typeface="+mj-lt"/>
              <a:buAutoNum type="arabicPeriod"/>
            </a:pPr>
            <a:r>
              <a:rPr lang="zh-CN" altLang="zh-CN" sz="2000" dirty="0"/>
              <a:t>设计实现一款溶解氧时序数据分析预测</a:t>
            </a:r>
            <a:r>
              <a:rPr lang="en-US" altLang="zh-CN" sz="2000" dirty="0"/>
              <a:t>app</a:t>
            </a:r>
            <a:r>
              <a:rPr lang="zh-CN" altLang="zh-CN" sz="2000" dirty="0"/>
              <a:t>软件。</a:t>
            </a:r>
          </a:p>
          <a:p>
            <a:pPr>
              <a:lnSpc>
                <a:spcPct val="150000"/>
              </a:lnSpc>
            </a:pPr>
            <a:endParaRPr kumimoji="1" lang="en-US" altLang="zh-CN" sz="2000" dirty="0"/>
          </a:p>
          <a:p>
            <a:pPr>
              <a:lnSpc>
                <a:spcPct val="150000"/>
              </a:lnSpc>
            </a:pPr>
            <a:r>
              <a:rPr kumimoji="1" lang="zh-CN" altLang="en-US" sz="2000" dirty="0"/>
              <a:t>以上内容已全部完成</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总结与展望</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矩形 3">
            <a:extLst>
              <a:ext uri="{FF2B5EF4-FFF2-40B4-BE49-F238E27FC236}">
                <a16:creationId xmlns:a16="http://schemas.microsoft.com/office/drawing/2014/main" id="{C596E626-3075-C049-988E-CAEA60E4329F}"/>
              </a:ext>
            </a:extLst>
          </p:cNvPr>
          <p:cNvSpPr/>
          <p:nvPr/>
        </p:nvSpPr>
        <p:spPr>
          <a:xfrm>
            <a:off x="881427" y="1564988"/>
            <a:ext cx="11051350" cy="5058501"/>
          </a:xfrm>
          <a:prstGeom prst="rect">
            <a:avLst/>
          </a:prstGeom>
        </p:spPr>
        <p:txBody>
          <a:bodyPr wrap="square">
            <a:spAutoFit/>
          </a:bodyPr>
          <a:lstStyle/>
          <a:p>
            <a:pPr indent="448800">
              <a:lnSpc>
                <a:spcPct val="125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本</a:t>
            </a:r>
            <a:r>
              <a:rPr lang="zh-CN" altLang="en-US" sz="2000" dirty="0">
                <a:latin typeface="Microsoft YaHei" panose="020B0503020204020204" pitchFamily="34" charset="-122"/>
                <a:ea typeface="Microsoft YaHei" panose="020B0503020204020204" pitchFamily="34" charset="-122"/>
                <a:cs typeface="宋体" panose="02010600030101010101" pitchFamily="2" charset="-122"/>
              </a:rPr>
              <a:t>次毕业设计研究</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首先介绍了国内外溶解氧时间序列预测的研究进展，存在的问题，之后介绍了长短时记忆网络（</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）和集合经验模态分解（</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），提出了一种改进的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方法，先利用孤立森林异常检测算法后，经过</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分解为若干子序列，分别进行</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网络建模，叠加所有的子模型预测值得到最终的预测值。在获取江苏无锡长江水质实时监测站溶解氧数据后展开实验，选取原始</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模型、改进后的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BP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模型、原始</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BP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模型作为对比，实验表明，</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模型具有最小的预测误差，更好的模拟溶解氧时间序列的走势，具有最好的预测效果。</a:t>
            </a:r>
            <a:endParaRPr lang="en-US" altLang="zh-CN" sz="2000" dirty="0">
              <a:latin typeface="Microsoft YaHei" panose="020B0503020204020204" pitchFamily="34" charset="-122"/>
              <a:ea typeface="Microsoft YaHei" panose="020B0503020204020204" pitchFamily="34" charset="-122"/>
              <a:cs typeface="宋体" panose="02010600030101010101" pitchFamily="2" charset="-122"/>
            </a:endParaRPr>
          </a:p>
          <a:p>
            <a:pPr indent="448800">
              <a:lnSpc>
                <a:spcPct val="125000"/>
              </a:lnSpc>
              <a:spcAft>
                <a:spcPts val="0"/>
              </a:spcAft>
            </a:pP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在此基础上，开发一款溶解氧分析预测安卓</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APP</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，部署了上述训练的</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模型，实现用户的登陆、注册、注销、修改密码等操作；实现用户对过去不同地点、不同时间、不同指标等选项的数据的查询；利用爬虫技术，实现用户对常见水产养殖方面专家意见的查询；加载</a:t>
            </a:r>
            <a:r>
              <a:rPr lang="en-US" altLang="zh-CN" sz="2000" dirty="0">
                <a:latin typeface="Microsoft YaHei" panose="020B0503020204020204" pitchFamily="34" charset="-122"/>
                <a:ea typeface="Microsoft YaHei" panose="020B0503020204020204" pitchFamily="34" charset="-122"/>
                <a:cs typeface="宋体" panose="02010600030101010101" pitchFamily="2" charset="-122"/>
              </a:rPr>
              <a:t>EEMD-LSTM</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预测模型，返回未来一天、未来三天、未来七天的溶解氧预测数据；根据对水产养殖中溶解氧数值的相关规定，实现对今天、昨天、过去三天、过去七天的溶解氧数据的异常检测；利用聚合天气、百度地图等网站的</a:t>
            </a:r>
            <a:r>
              <a:rPr lang="en-US" altLang="zh-CN" sz="2000" dirty="0" err="1">
                <a:latin typeface="Microsoft YaHei" panose="020B0503020204020204" pitchFamily="34" charset="-122"/>
                <a:ea typeface="Microsoft YaHei" panose="020B0503020204020204" pitchFamily="34" charset="-122"/>
                <a:cs typeface="宋体" panose="02010600030101010101" pitchFamily="2" charset="-122"/>
              </a:rPr>
              <a:t>api</a:t>
            </a:r>
            <a:r>
              <a:rPr lang="zh-CN" altLang="zh-CN" sz="2000" dirty="0">
                <a:latin typeface="Microsoft YaHei" panose="020B0503020204020204" pitchFamily="34" charset="-122"/>
                <a:ea typeface="Microsoft YaHei" panose="020B0503020204020204" pitchFamily="34" charset="-122"/>
                <a:cs typeface="宋体" panose="02010600030101010101" pitchFamily="2" charset="-122"/>
              </a:rPr>
              <a:t>接口，在本地实现实时天气、天气预报功能，为用户直接提供天气信息。</a:t>
            </a:r>
          </a:p>
        </p:txBody>
      </p:sp>
      <p:sp>
        <p:nvSpPr>
          <p:cNvPr id="6" name="矩形 5">
            <a:extLst>
              <a:ext uri="{FF2B5EF4-FFF2-40B4-BE49-F238E27FC236}">
                <a16:creationId xmlns:a16="http://schemas.microsoft.com/office/drawing/2014/main" id="{BC987169-FFE3-994F-A469-0D80D819AD12}"/>
              </a:ext>
            </a:extLst>
          </p:cNvPr>
          <p:cNvSpPr/>
          <p:nvPr/>
        </p:nvSpPr>
        <p:spPr>
          <a:xfrm>
            <a:off x="4624814" y="966843"/>
            <a:ext cx="2977203" cy="461665"/>
          </a:xfrm>
          <a:prstGeom prst="rect">
            <a:avLst/>
          </a:prstGeom>
        </p:spPr>
        <p:txBody>
          <a:bodyPr wrap="square">
            <a:spAutoFit/>
          </a:bodyPr>
          <a:lstStyle/>
          <a:p>
            <a:pPr lvl="1" algn="ctr">
              <a:spcAft>
                <a:spcPts val="0"/>
              </a:spcAft>
            </a:pPr>
            <a:r>
              <a:rPr lang="zh-CN" altLang="zh-CN" sz="2400" dirty="0">
                <a:latin typeface="Microsoft YaHei" panose="020B0503020204020204" pitchFamily="34" charset="-122"/>
                <a:ea typeface="Microsoft YaHei" panose="020B0503020204020204" pitchFamily="34" charset="-122"/>
                <a:cs typeface="Times New Roman (标题 CS)"/>
              </a:rPr>
              <a:t>总</a:t>
            </a:r>
            <a:r>
              <a:rPr lang="zh-CN" altLang="en-US" sz="2400" dirty="0">
                <a:latin typeface="Microsoft YaHei" panose="020B0503020204020204" pitchFamily="34" charset="-122"/>
                <a:ea typeface="Microsoft YaHei" panose="020B0503020204020204" pitchFamily="34" charset="-122"/>
                <a:cs typeface="Times New Roman (标题 CS)"/>
              </a:rPr>
              <a:t>    </a:t>
            </a:r>
            <a:r>
              <a:rPr lang="zh-CN" altLang="zh-CN" sz="2400" dirty="0">
                <a:latin typeface="Microsoft YaHei" panose="020B0503020204020204" pitchFamily="34" charset="-122"/>
                <a:ea typeface="Microsoft YaHei" panose="020B0503020204020204" pitchFamily="34" charset="-122"/>
                <a:cs typeface="Times New Roman (标题 CS)"/>
              </a:rPr>
              <a:t>结</a:t>
            </a:r>
            <a:endParaRPr lang="zh-CN" altLang="zh-CN" sz="2400" dirty="0">
              <a:effectLst/>
              <a:latin typeface="Microsoft YaHei" panose="020B0503020204020204" pitchFamily="34" charset="-122"/>
              <a:ea typeface="Microsoft YaHei" panose="020B0503020204020204" pitchFamily="34" charset="-122"/>
              <a:cs typeface="Times New Roman (标题 CS)"/>
            </a:endParaRPr>
          </a:p>
        </p:txBody>
      </p:sp>
    </p:spTree>
    <p:extLst>
      <p:ext uri="{BB962C8B-B14F-4D97-AF65-F5344CB8AC3E}">
        <p14:creationId xmlns:p14="http://schemas.microsoft.com/office/powerpoint/2010/main" val="16269129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71345" y="-788981"/>
            <a:ext cx="4884403" cy="2080299"/>
            <a:chOff x="-483871" y="-795874"/>
            <a:chExt cx="4884403" cy="2080299"/>
          </a:xfrm>
        </p:grpSpPr>
        <p:pic>
          <p:nvPicPr>
            <p:cNvPr id="35" name="图片 34"/>
            <p:cNvPicPr>
              <a:picLocks noChangeAspect="1"/>
            </p:cNvPicPr>
            <p:nvPr/>
          </p:nvPicPr>
          <p:blipFill>
            <a:blip r:embed="rId2">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36" name="文本框 35"/>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总结与展望</a:t>
              </a:r>
            </a:p>
          </p:txBody>
        </p:sp>
      </p:grpSp>
      <p:sp>
        <p:nvSpPr>
          <p:cNvPr id="5" name="文本框 4">
            <a:extLst>
              <a:ext uri="{FF2B5EF4-FFF2-40B4-BE49-F238E27FC236}">
                <a16:creationId xmlns:a16="http://schemas.microsoft.com/office/drawing/2014/main" id="{3D350CE0-D92A-6F48-94F5-E05E1FE600F7}"/>
              </a:ext>
            </a:extLst>
          </p:cNvPr>
          <p:cNvSpPr txBox="1"/>
          <p:nvPr/>
        </p:nvSpPr>
        <p:spPr>
          <a:xfrm>
            <a:off x="1139868" y="2630466"/>
            <a:ext cx="184731" cy="369332"/>
          </a:xfrm>
          <a:prstGeom prst="rect">
            <a:avLst/>
          </a:prstGeom>
          <a:noFill/>
        </p:spPr>
        <p:txBody>
          <a:bodyPr wrap="none" rtlCol="0">
            <a:spAutoFit/>
          </a:bodyPr>
          <a:lstStyle/>
          <a:p>
            <a:endParaRPr kumimoji="1" lang="zh-CN" altLang="en-US" dirty="0"/>
          </a:p>
        </p:txBody>
      </p:sp>
      <p:sp>
        <p:nvSpPr>
          <p:cNvPr id="4" name="矩形 3">
            <a:extLst>
              <a:ext uri="{FF2B5EF4-FFF2-40B4-BE49-F238E27FC236}">
                <a16:creationId xmlns:a16="http://schemas.microsoft.com/office/drawing/2014/main" id="{C596E626-3075-C049-988E-CAEA60E4329F}"/>
              </a:ext>
            </a:extLst>
          </p:cNvPr>
          <p:cNvSpPr/>
          <p:nvPr/>
        </p:nvSpPr>
        <p:spPr>
          <a:xfrm>
            <a:off x="914678" y="1830724"/>
            <a:ext cx="10104234" cy="5577874"/>
          </a:xfrm>
          <a:prstGeom prst="rect">
            <a:avLst/>
          </a:prstGeom>
        </p:spPr>
        <p:txBody>
          <a:bodyPr wrap="square">
            <a:spAutoFit/>
          </a:bodyPr>
          <a:lstStyle/>
          <a:p>
            <a:pPr>
              <a:lnSpc>
                <a:spcPct val="150000"/>
              </a:lnSpc>
            </a:pPr>
            <a:r>
              <a:rPr lang="zh-CN" altLang="en-US" sz="2000" dirty="0">
                <a:latin typeface="Microsoft YaHei" panose="020B0503020204020204" pitchFamily="34" charset="-122"/>
                <a:ea typeface="Microsoft YaHei" panose="020B0503020204020204" pitchFamily="34" charset="-122"/>
              </a:rPr>
              <a:t>       </a:t>
            </a:r>
            <a:r>
              <a:rPr lang="zh-CN" altLang="zh-CN" sz="2000" dirty="0">
                <a:latin typeface="Microsoft YaHei" panose="020B0503020204020204" pitchFamily="34" charset="-122"/>
                <a:ea typeface="Microsoft YaHei" panose="020B0503020204020204" pitchFamily="34" charset="-122"/>
              </a:rPr>
              <a:t>本文还存在些许不足，如下：</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改进后的</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模型进行试验比对时，可以选择更新的网络作为参照。虽然以</a:t>
            </a:r>
            <a:r>
              <a:rPr lang="en-US" altLang="zh-CN" sz="2000" dirty="0">
                <a:latin typeface="Microsoft YaHei" panose="020B0503020204020204" pitchFamily="34" charset="-122"/>
                <a:ea typeface="Microsoft YaHei" panose="020B0503020204020204" pitchFamily="34" charset="-122"/>
              </a:rPr>
              <a:t>BP</a:t>
            </a:r>
            <a:r>
              <a:rPr lang="zh-CN" altLang="zh-CN" sz="2000" dirty="0">
                <a:latin typeface="Microsoft YaHei" panose="020B0503020204020204" pitchFamily="34" charset="-122"/>
                <a:ea typeface="Microsoft YaHei" panose="020B0503020204020204" pitchFamily="34" charset="-122"/>
              </a:rPr>
              <a:t>网络作为参照是绝大部分论文的选择，但是因为</a:t>
            </a:r>
            <a:r>
              <a:rPr lang="en-US" altLang="zh-CN" sz="2000" dirty="0">
                <a:latin typeface="Microsoft YaHei" panose="020B0503020204020204" pitchFamily="34" charset="-122"/>
                <a:ea typeface="Microsoft YaHei" panose="020B0503020204020204" pitchFamily="34" charset="-122"/>
              </a:rPr>
              <a:t>EEMD-LSTM</a:t>
            </a:r>
            <a:r>
              <a:rPr lang="zh-CN" altLang="zh-CN" sz="2000" dirty="0">
                <a:latin typeface="Microsoft YaHei" panose="020B0503020204020204" pitchFamily="34" charset="-122"/>
                <a:ea typeface="Microsoft YaHei" panose="020B0503020204020204" pitchFamily="34" charset="-122"/>
              </a:rPr>
              <a:t>网络目前没有用于水文参数的预测，对比模型选择更为多样，可以尽可能做到与时俱进。</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囿于实验数据的影响，目前的预测是溶解氧时间序列的单因子预测模型，相关硕士论文、期刊杂志已刊登</a:t>
            </a:r>
            <a:r>
              <a:rPr lang="en-US" altLang="zh-CN" sz="2000" dirty="0">
                <a:latin typeface="Microsoft YaHei" panose="020B0503020204020204" pitchFamily="34" charset="-122"/>
                <a:ea typeface="Microsoft YaHei" panose="020B0503020204020204" pitchFamily="34" charset="-122"/>
              </a:rPr>
              <a:t>3-4</a:t>
            </a:r>
            <a:r>
              <a:rPr lang="zh-CN" altLang="zh-CN" sz="2000" dirty="0">
                <a:latin typeface="Microsoft YaHei" panose="020B0503020204020204" pitchFamily="34" charset="-122"/>
                <a:ea typeface="Microsoft YaHei" panose="020B0503020204020204" pitchFamily="34" charset="-122"/>
              </a:rPr>
              <a:t>篇多因子溶解氧时间序列预测模型，在获取实验数据变量更多的前提下，可以通过主成分分析（</a:t>
            </a:r>
            <a:r>
              <a:rPr lang="en-US" altLang="zh-CN" sz="2000" dirty="0">
                <a:latin typeface="Microsoft YaHei" panose="020B0503020204020204" pitchFamily="34" charset="-122"/>
                <a:ea typeface="Microsoft YaHei" panose="020B0503020204020204" pitchFamily="34" charset="-122"/>
              </a:rPr>
              <a:t>PCA</a:t>
            </a:r>
            <a:r>
              <a:rPr lang="zh-CN" altLang="zh-CN" sz="2000" dirty="0">
                <a:latin typeface="Microsoft YaHei" panose="020B0503020204020204" pitchFamily="34" charset="-122"/>
                <a:ea typeface="Microsoft YaHei" panose="020B0503020204020204" pitchFamily="34" charset="-122"/>
              </a:rPr>
              <a:t>）实现数据降维，分离变量间的联系，之后可以通过</a:t>
            </a:r>
            <a:r>
              <a:rPr lang="en-US" altLang="zh-CN" sz="2000" dirty="0">
                <a:latin typeface="Microsoft YaHei" panose="020B0503020204020204" pitchFamily="34" charset="-122"/>
                <a:ea typeface="Microsoft YaHei" panose="020B0503020204020204" pitchFamily="34" charset="-122"/>
              </a:rPr>
              <a:t>EEMD</a:t>
            </a:r>
            <a:r>
              <a:rPr lang="zh-CN" altLang="zh-CN" sz="2000" dirty="0">
                <a:latin typeface="Microsoft YaHei" panose="020B0503020204020204" pitchFamily="34" charset="-122"/>
                <a:ea typeface="Microsoft YaHei" panose="020B0503020204020204" pitchFamily="34" charset="-122"/>
              </a:rPr>
              <a:t>分解，套用本文思路，改进</a:t>
            </a:r>
            <a:r>
              <a:rPr lang="en-US" altLang="zh-CN" sz="2000" dirty="0">
                <a:latin typeface="Microsoft YaHei" panose="020B0503020204020204" pitchFamily="34" charset="-122"/>
                <a:ea typeface="Microsoft YaHei" panose="020B0503020204020204" pitchFamily="34" charset="-122"/>
              </a:rPr>
              <a:t>LSTM</a:t>
            </a:r>
            <a:r>
              <a:rPr lang="zh-CN" altLang="zh-CN" sz="2000" dirty="0">
                <a:latin typeface="Microsoft YaHei" panose="020B0503020204020204" pitchFamily="34" charset="-122"/>
                <a:ea typeface="Microsoft YaHei" panose="020B0503020204020204" pitchFamily="34" charset="-122"/>
              </a:rPr>
              <a:t>网络，但是初步估算，这种做法带来的计算量十分大，增加了计算负担。</a:t>
            </a:r>
          </a:p>
          <a:p>
            <a:pPr indent="457200">
              <a:lnSpc>
                <a:spcPct val="150000"/>
              </a:lnSpc>
            </a:pPr>
            <a:r>
              <a:rPr lang="zh-CN" altLang="zh-CN" sz="2000" dirty="0">
                <a:latin typeface="Microsoft YaHei" panose="020B0503020204020204" pitchFamily="34" charset="-122"/>
                <a:ea typeface="Microsoft YaHei" panose="020B0503020204020204" pitchFamily="34" charset="-122"/>
              </a:rPr>
              <a:t>以上都是后期有望改进的地方。</a:t>
            </a:r>
          </a:p>
          <a:p>
            <a:pPr>
              <a:lnSpc>
                <a:spcPct val="150000"/>
              </a:lnSpc>
            </a:pPr>
            <a:br>
              <a:rPr lang="en-US" altLang="zh-CN"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 </a:t>
            </a:r>
            <a:endParaRPr lang="zh-CN" altLang="zh-CN" sz="2000" dirty="0">
              <a:latin typeface="Microsoft YaHei" panose="020B0503020204020204" pitchFamily="34" charset="-122"/>
              <a:ea typeface="Microsoft YaHei" panose="020B0503020204020204" pitchFamily="34" charset="-122"/>
            </a:endParaRPr>
          </a:p>
        </p:txBody>
      </p:sp>
      <p:sp>
        <p:nvSpPr>
          <p:cNvPr id="6" name="矩形 5">
            <a:extLst>
              <a:ext uri="{FF2B5EF4-FFF2-40B4-BE49-F238E27FC236}">
                <a16:creationId xmlns:a16="http://schemas.microsoft.com/office/drawing/2014/main" id="{BC987169-FFE3-994F-A469-0D80D819AD12}"/>
              </a:ext>
            </a:extLst>
          </p:cNvPr>
          <p:cNvSpPr/>
          <p:nvPr/>
        </p:nvSpPr>
        <p:spPr>
          <a:xfrm>
            <a:off x="3811449" y="966843"/>
            <a:ext cx="2977203" cy="461665"/>
          </a:xfrm>
          <a:prstGeom prst="rect">
            <a:avLst/>
          </a:prstGeom>
        </p:spPr>
        <p:txBody>
          <a:bodyPr wrap="square">
            <a:spAutoFit/>
          </a:bodyPr>
          <a:lstStyle/>
          <a:p>
            <a:pPr lvl="1" algn="ctr">
              <a:spcAft>
                <a:spcPts val="0"/>
              </a:spcAft>
            </a:pPr>
            <a:r>
              <a:rPr lang="zh-CN" altLang="en-US" sz="2400" dirty="0">
                <a:effectLst/>
                <a:latin typeface="Microsoft YaHei" panose="020B0503020204020204" pitchFamily="34" charset="-122"/>
                <a:ea typeface="Microsoft YaHei" panose="020B0503020204020204" pitchFamily="34" charset="-122"/>
                <a:cs typeface="Times New Roman (标题 CS)"/>
              </a:rPr>
              <a:t>展  望</a:t>
            </a:r>
            <a:endParaRPr lang="zh-CN" altLang="zh-CN" sz="2400" dirty="0">
              <a:effectLst/>
              <a:latin typeface="Microsoft YaHei" panose="020B0503020204020204" pitchFamily="34" charset="-122"/>
              <a:ea typeface="Microsoft YaHei" panose="020B0503020204020204" pitchFamily="34" charset="-122"/>
              <a:cs typeface="Times New Roman (标题 CS)"/>
            </a:endParaRPr>
          </a:p>
        </p:txBody>
      </p:sp>
    </p:spTree>
    <p:extLst>
      <p:ext uri="{BB962C8B-B14F-4D97-AF65-F5344CB8AC3E}">
        <p14:creationId xmlns:p14="http://schemas.microsoft.com/office/powerpoint/2010/main" val="3288594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30232" t="62621" r="26693" b="10296"/>
          <a:stretch>
            <a:fillRect/>
          </a:stretch>
        </p:blipFill>
        <p:spPr>
          <a:xfrm rot="10800000">
            <a:off x="-4" y="-8192"/>
            <a:ext cx="12192003" cy="6880705"/>
          </a:xfrm>
          <a:custGeom>
            <a:avLst/>
            <a:gdLst>
              <a:gd name="connsiteX0" fmla="*/ 0 w 12192000"/>
              <a:gd name="connsiteY0" fmla="*/ 0 h 6088666"/>
              <a:gd name="connsiteX1" fmla="*/ 12192000 w 12192000"/>
              <a:gd name="connsiteY1" fmla="*/ 0 h 6088666"/>
              <a:gd name="connsiteX2" fmla="*/ 12192000 w 12192000"/>
              <a:gd name="connsiteY2" fmla="*/ 6088666 h 6088666"/>
              <a:gd name="connsiteX3" fmla="*/ 0 w 12192000"/>
              <a:gd name="connsiteY3" fmla="*/ 6088666 h 6088666"/>
              <a:gd name="connsiteX4" fmla="*/ 0 w 12192000"/>
              <a:gd name="connsiteY4" fmla="*/ 0 h 6088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088666">
                <a:moveTo>
                  <a:pt x="0" y="0"/>
                </a:moveTo>
                <a:lnTo>
                  <a:pt x="12192000" y="0"/>
                </a:lnTo>
                <a:lnTo>
                  <a:pt x="12192000" y="6088666"/>
                </a:lnTo>
                <a:lnTo>
                  <a:pt x="0" y="6088666"/>
                </a:lnTo>
                <a:lnTo>
                  <a:pt x="0" y="0"/>
                </a:lnTo>
                <a:close/>
              </a:path>
            </a:pathLst>
          </a:custGeom>
        </p:spPr>
      </p:pic>
      <p:sp>
        <p:nvSpPr>
          <p:cNvPr id="7" name="文本框 6"/>
          <p:cNvSpPr txBox="1"/>
          <p:nvPr/>
        </p:nvSpPr>
        <p:spPr>
          <a:xfrm>
            <a:off x="4742924" y="1825847"/>
            <a:ext cx="2496277" cy="1323439"/>
          </a:xfrm>
          <a:prstGeom prst="rect">
            <a:avLst/>
          </a:prstGeom>
          <a:noFill/>
        </p:spPr>
        <p:txBody>
          <a:bodyPr wrap="square" rtlCol="0">
            <a:spAutoFit/>
          </a:bodyPr>
          <a:lstStyle/>
          <a:p>
            <a:pPr algn="dist"/>
            <a:r>
              <a:rPr lang="zh-CN" altLang="en-US" sz="8000" dirty="0">
                <a:solidFill>
                  <a:schemeClr val="bg1"/>
                </a:solidFill>
                <a:latin typeface="方正兰亭粗黑简体" panose="02000000000000000000" pitchFamily="2" charset="-122"/>
                <a:ea typeface="方正兰亭粗黑简体" panose="02000000000000000000" pitchFamily="2" charset="-122"/>
              </a:rPr>
              <a:t>致谢</a:t>
            </a:r>
          </a:p>
        </p:txBody>
      </p:sp>
      <p:cxnSp>
        <p:nvCxnSpPr>
          <p:cNvPr id="8" name="直接连接符 7"/>
          <p:cNvCxnSpPr/>
          <p:nvPr/>
        </p:nvCxnSpPr>
        <p:spPr>
          <a:xfrm>
            <a:off x="7335212" y="2501017"/>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878828" y="2501017"/>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2150636" y="3325624"/>
            <a:ext cx="7680853" cy="1734064"/>
          </a:xfrm>
          <a:prstGeom prst="rect">
            <a:avLst/>
          </a:prstGeom>
          <a:noFill/>
        </p:spPr>
        <p:txBody>
          <a:bodyPr wrap="square" rtlCol="0">
            <a:spAutoFit/>
          </a:bodyPr>
          <a:lstStyle/>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感谢母校提供的学习与实践的机会！</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特别感谢指导老师姜老师给与的耐心指导！</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感谢同学的帮助！</a:t>
            </a:r>
            <a:endParaRPr lang="en-US" altLang="zh-CN" sz="2665" dirty="0">
              <a:solidFill>
                <a:schemeClr val="bg1"/>
              </a:solidFill>
              <a:latin typeface="方正兰亭粗黑简体" panose="02000000000000000000" pitchFamily="2" charset="-122"/>
              <a:ea typeface="方正兰亭粗黑简体" panose="02000000000000000000" pitchFamily="2" charset="-122"/>
            </a:endParaRPr>
          </a:p>
          <a:p>
            <a:pPr algn="ctr"/>
            <a:r>
              <a:rPr lang="zh-CN" altLang="en-US" sz="2665" dirty="0">
                <a:solidFill>
                  <a:schemeClr val="bg1"/>
                </a:solidFill>
                <a:latin typeface="方正兰亭粗黑简体" panose="02000000000000000000" pitchFamily="2" charset="-122"/>
                <a:ea typeface="方正兰亭粗黑简体" panose="02000000000000000000" pitchFamily="2" charset="-122"/>
              </a:rPr>
              <a:t>感谢各位答辩评审！</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研究意义</a:t>
              </a:r>
            </a:p>
          </p:txBody>
        </p:sp>
      </p:grpSp>
      <p:sp>
        <p:nvSpPr>
          <p:cNvPr id="141" name="文本框 140">
            <a:extLst>
              <a:ext uri="{FF2B5EF4-FFF2-40B4-BE49-F238E27FC236}">
                <a16:creationId xmlns:a16="http://schemas.microsoft.com/office/drawing/2014/main" id="{4E66F6C3-27E1-7D43-A35F-65528E7A907E}"/>
              </a:ext>
            </a:extLst>
          </p:cNvPr>
          <p:cNvSpPr txBox="1"/>
          <p:nvPr/>
        </p:nvSpPr>
        <p:spPr>
          <a:xfrm>
            <a:off x="395786" y="1796270"/>
            <a:ext cx="10802482" cy="4285212"/>
          </a:xfrm>
          <a:prstGeom prst="rect">
            <a:avLst/>
          </a:prstGeom>
          <a:noFill/>
        </p:spPr>
        <p:txBody>
          <a:bodyPr wrap="square" rtlCol="0">
            <a:spAutoFit/>
          </a:bodyPr>
          <a:lstStyle/>
          <a:p>
            <a:pPr indent="457200">
              <a:lnSpc>
                <a:spcPct val="150000"/>
              </a:lnSpc>
            </a:pPr>
            <a:r>
              <a:rPr lang="zh-CN" altLang="zh-CN" sz="2000" dirty="0">
                <a:latin typeface="Microsoft YaHei" panose="020B0503020204020204" pitchFamily="34" charset="-122"/>
                <a:ea typeface="Microsoft YaHei" panose="020B0503020204020204" pitchFamily="34" charset="-122"/>
              </a:rPr>
              <a:t>农业部在《“十三五”渔业科技发展规划》中提出要加快渔业生产信息化建设，以科技为手段提高渔业生产力，发展符合我国渔业生产的自主创新型渔业生产系统，加快信息技术与渔业现代化的融合，发展智慧渔业</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endParaRPr lang="en-US" altLang="zh-CN" sz="2400" dirty="0">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t>在大数据和物联网的辅助下，寻找对溶解氧等水文参数实时监测、精准预测的方法尤为重要，可以最小化水产养殖过程中的风险，维持优良水质，提高水产养殖的产量。水产养殖领域也走向了信息创新化的道路，智慧渔业发展即将进入快车道。 </a:t>
            </a:r>
            <a:endParaRPr lang="en-US" altLang="zh-CN" sz="2000" dirty="0"/>
          </a:p>
          <a:p>
            <a:pPr indent="457200">
              <a:lnSpc>
                <a:spcPct val="150000"/>
              </a:lnSpc>
            </a:pPr>
            <a:endParaRPr lang="en-US" altLang="zh-CN" sz="2000" dirty="0">
              <a:latin typeface="Microsoft YaHei" panose="020B0503020204020204" pitchFamily="34" charset="-122"/>
              <a:ea typeface="Microsoft YaHei" panose="020B0503020204020204" pitchFamily="34" charset="-122"/>
            </a:endParaRPr>
          </a:p>
          <a:p>
            <a:pPr indent="457200">
              <a:lnSpc>
                <a:spcPct val="150000"/>
              </a:lnSpc>
            </a:pPr>
            <a:r>
              <a:rPr lang="zh-CN" altLang="zh-CN" sz="2000" dirty="0">
                <a:latin typeface="Microsoft YaHei" panose="020B0503020204020204" pitchFamily="34" charset="-122"/>
                <a:ea typeface="Microsoft YaHei" panose="020B0503020204020204" pitchFamily="34" charset="-122"/>
              </a:rPr>
              <a:t>运用现代化技术寻找适合水质监测和预测的方法变得尤为迫切</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2" name="文本框 1">
            <a:extLst>
              <a:ext uri="{FF2B5EF4-FFF2-40B4-BE49-F238E27FC236}">
                <a16:creationId xmlns:a16="http://schemas.microsoft.com/office/drawing/2014/main" id="{65FAD2D7-7A26-8040-B551-647F077ECE88}"/>
              </a:ext>
            </a:extLst>
          </p:cNvPr>
          <p:cNvSpPr txBox="1"/>
          <p:nvPr/>
        </p:nvSpPr>
        <p:spPr>
          <a:xfrm>
            <a:off x="709448" y="1970690"/>
            <a:ext cx="10436773" cy="3729675"/>
          </a:xfrm>
          <a:prstGeom prst="rect">
            <a:avLst/>
          </a:prstGeom>
          <a:noFill/>
        </p:spPr>
        <p:txBody>
          <a:bodyPr wrap="square" rtlCol="0">
            <a:spAutoFit/>
          </a:bodyPr>
          <a:lstStyle/>
          <a:p>
            <a:pPr indent="457200">
              <a:lnSpc>
                <a:spcPct val="150000"/>
              </a:lnSpc>
            </a:pPr>
            <a:r>
              <a:rPr lang="zh-CN" altLang="zh-CN" sz="2000" dirty="0"/>
              <a:t>针对溶解氧预测研究方法可分为两大类，一类是传统的统计学习的方法，一类是机器学习和神经网络的方法。</a:t>
            </a:r>
            <a:r>
              <a:rPr lang="zh-CN" altLang="en-US" sz="2000" dirty="0"/>
              <a:t>传统方法诸如使用</a:t>
            </a:r>
            <a:r>
              <a:rPr lang="en-US" altLang="zh-CN" sz="2000" dirty="0"/>
              <a:t>ARIMA</a:t>
            </a:r>
            <a:r>
              <a:rPr lang="zh-CN" altLang="zh-CN" sz="2000" dirty="0"/>
              <a:t>（</a:t>
            </a:r>
            <a:r>
              <a:rPr lang="en-US" altLang="zh-CN" sz="2000" dirty="0"/>
              <a:t>Autoregressive Integrated Moving Average</a:t>
            </a:r>
            <a:r>
              <a:rPr lang="zh-CN" altLang="zh-CN" sz="2000" dirty="0"/>
              <a:t>，差分整合移动平均自回归）模型</a:t>
            </a:r>
            <a:r>
              <a:rPr lang="zh-CN" altLang="en-US" sz="2000" dirty="0"/>
              <a:t>，</a:t>
            </a:r>
            <a:r>
              <a:rPr lang="en-US" altLang="zh-CN" sz="2000" dirty="0"/>
              <a:t> SVR (Least Squares Support Vector Regression</a:t>
            </a:r>
            <a:r>
              <a:rPr lang="zh-CN" altLang="zh-CN" sz="2000" dirty="0"/>
              <a:t>，支持向量回归机</a:t>
            </a:r>
            <a:r>
              <a:rPr lang="en-US" altLang="zh-CN" sz="2000" dirty="0"/>
              <a:t>)</a:t>
            </a:r>
            <a:r>
              <a:rPr lang="zh-CN" altLang="zh-CN" sz="2000" dirty="0"/>
              <a:t> </a:t>
            </a:r>
            <a:r>
              <a:rPr lang="zh-CN" altLang="en-US" sz="2000" dirty="0"/>
              <a:t>等。</a:t>
            </a:r>
            <a:endParaRPr lang="en-US" altLang="zh-CN" sz="2000" dirty="0"/>
          </a:p>
          <a:p>
            <a:pPr indent="457200">
              <a:lnSpc>
                <a:spcPct val="150000"/>
              </a:lnSpc>
            </a:pPr>
            <a:r>
              <a:rPr lang="zh-CN" altLang="zh-CN" sz="2000" dirty="0"/>
              <a:t>随着深度学习理论的发展，与深度学习相结合的时间序列预测方法被应用于水文数据中。深度学习方法能够非线性地建模建立模型并以非线性方式处理具有多个维度的数据，同时能够处理大量数据，并能显著提高预测的精准程度，其中以</a:t>
            </a:r>
            <a:r>
              <a:rPr lang="zh-CN" altLang="zh-CN" sz="2000" dirty="0">
                <a:solidFill>
                  <a:srgbClr val="FF0000"/>
                </a:solidFill>
              </a:rPr>
              <a:t>循环神经网络和其变体形式</a:t>
            </a:r>
            <a:r>
              <a:rPr lang="zh-CN" altLang="zh-CN" sz="2000" dirty="0"/>
              <a:t>效果最佳。  </a:t>
            </a:r>
            <a:endParaRPr kumimoji="1" lang="zh-CN" altLang="en-US" sz="2000" dirty="0"/>
          </a:p>
        </p:txBody>
      </p:sp>
    </p:spTree>
    <p:extLst>
      <p:ext uri="{BB962C8B-B14F-4D97-AF65-F5344CB8AC3E}">
        <p14:creationId xmlns:p14="http://schemas.microsoft.com/office/powerpoint/2010/main" val="14985729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4">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2" name="文本框 1">
            <a:extLst>
              <a:ext uri="{FF2B5EF4-FFF2-40B4-BE49-F238E27FC236}">
                <a16:creationId xmlns:a16="http://schemas.microsoft.com/office/drawing/2014/main" id="{65FAD2D7-7A26-8040-B551-647F077ECE88}"/>
              </a:ext>
            </a:extLst>
          </p:cNvPr>
          <p:cNvSpPr txBox="1"/>
          <p:nvPr/>
        </p:nvSpPr>
        <p:spPr>
          <a:xfrm>
            <a:off x="711096" y="1668426"/>
            <a:ext cx="10436773" cy="1209755"/>
          </a:xfrm>
          <a:prstGeom prst="rect">
            <a:avLst/>
          </a:prstGeom>
          <a:noFill/>
        </p:spPr>
        <p:txBody>
          <a:bodyPr wrap="square" rtlCol="0">
            <a:spAutoFit/>
          </a:bodyPr>
          <a:lstStyle/>
          <a:p>
            <a:pPr indent="457200">
              <a:lnSpc>
                <a:spcPct val="125000"/>
              </a:lnSpc>
            </a:pPr>
            <a:r>
              <a:rPr lang="en-US" altLang="zh-CN" sz="2000" dirty="0"/>
              <a:t>RNN</a:t>
            </a:r>
            <a:r>
              <a:rPr lang="zh-CN" altLang="zh-CN" sz="2000" dirty="0"/>
              <a:t>之所以称为循环神经网路，是因为一个序列当前的输出与前面的输出也有关。</a:t>
            </a:r>
            <a:r>
              <a:rPr lang="zh-CN" altLang="zh-CN" sz="2000" dirty="0">
                <a:solidFill>
                  <a:srgbClr val="FF0000"/>
                </a:solidFill>
              </a:rPr>
              <a:t>隐藏层之间的节点不再无连接而是有连接的</a:t>
            </a:r>
            <a:r>
              <a:rPr lang="zh-CN" altLang="zh-CN" sz="2000" dirty="0"/>
              <a:t>，并且此时此刻的隐藏层的输入不仅包括输入层的输出还包括上一时刻隐藏层的输出。</a:t>
            </a:r>
            <a:r>
              <a:rPr lang="en-US" altLang="zh-CN" sz="2000" dirty="0"/>
              <a:t>RNN</a:t>
            </a:r>
            <a:r>
              <a:rPr lang="zh-CN" altLang="zh-CN" sz="2000" dirty="0"/>
              <a:t>结构如下图所示</a:t>
            </a:r>
            <a:r>
              <a:rPr lang="en-US" altLang="zh-CN" sz="2000" dirty="0"/>
              <a:t>:</a:t>
            </a:r>
            <a:endParaRPr lang="zh-CN" altLang="zh-CN" sz="2000" dirty="0"/>
          </a:p>
        </p:txBody>
      </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CAD6AD69-B4AB-EC4C-9E07-ECF16D864E48}"/>
              </a:ext>
            </a:extLst>
          </p:cNvPr>
          <p:cNvGraphicFramePr>
            <a:graphicFrameLocks noChangeAspect="1"/>
          </p:cNvGraphicFramePr>
          <p:nvPr>
            <p:extLst>
              <p:ext uri="{D42A27DB-BD31-4B8C-83A1-F6EECF244321}">
                <p14:modId xmlns:p14="http://schemas.microsoft.com/office/powerpoint/2010/main" val="1905357388"/>
              </p:ext>
            </p:extLst>
          </p:nvPr>
        </p:nvGraphicFramePr>
        <p:xfrm>
          <a:off x="1170054" y="2779402"/>
          <a:ext cx="8738160" cy="3322704"/>
        </p:xfrm>
        <a:graphic>
          <a:graphicData uri="http://schemas.openxmlformats.org/presentationml/2006/ole">
            <mc:AlternateContent xmlns:mc="http://schemas.openxmlformats.org/markup-compatibility/2006">
              <mc:Choice xmlns:v="urn:schemas-microsoft-com:vml" Requires="v">
                <p:oleObj spid="_x0000_s10270" r:id="rId5" imgW="7035800" imgH="2679700" progId="Visio.Drawing.15">
                  <p:embed/>
                </p:oleObj>
              </mc:Choice>
              <mc:Fallback>
                <p:oleObj r:id="rId5" imgW="7035800" imgH="2679700" progId="Visio.Drawing.15">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70054" y="2779402"/>
                        <a:ext cx="8738160" cy="3322704"/>
                      </a:xfrm>
                      <a:prstGeom prst="rect">
                        <a:avLst/>
                      </a:prstGeom>
                      <a:noFill/>
                    </p:spPr>
                  </p:pic>
                </p:oleObj>
              </mc:Fallback>
            </mc:AlternateContent>
          </a:graphicData>
        </a:graphic>
      </p:graphicFrame>
      <p:sp>
        <p:nvSpPr>
          <p:cNvPr id="6" name="文本框 5">
            <a:extLst>
              <a:ext uri="{FF2B5EF4-FFF2-40B4-BE49-F238E27FC236}">
                <a16:creationId xmlns:a16="http://schemas.microsoft.com/office/drawing/2014/main" id="{AD483DDF-5DC9-E643-9683-25C5B352A52E}"/>
              </a:ext>
            </a:extLst>
          </p:cNvPr>
          <p:cNvSpPr txBox="1"/>
          <p:nvPr/>
        </p:nvSpPr>
        <p:spPr>
          <a:xfrm>
            <a:off x="513964" y="6207482"/>
            <a:ext cx="10831035" cy="646331"/>
          </a:xfrm>
          <a:prstGeom prst="rect">
            <a:avLst/>
          </a:prstGeom>
          <a:noFill/>
        </p:spPr>
        <p:txBody>
          <a:bodyPr wrap="square" rtlCol="0">
            <a:spAutoFit/>
          </a:bodyPr>
          <a:lstStyle/>
          <a:p>
            <a:r>
              <a:rPr lang="zh-CN" altLang="en-US" dirty="0">
                <a:latin typeface="SimSun" panose="02010600030101010101" pitchFamily="2" charset="-122"/>
                <a:ea typeface="SimSun" panose="02010600030101010101" pitchFamily="2" charset="-122"/>
              </a:rPr>
              <a:t>注：</a:t>
            </a:r>
            <a:r>
              <a:rPr lang="en-US" altLang="zh-CN" i="1" dirty="0">
                <a:latin typeface="SimSun" panose="02010600030101010101" pitchFamily="2" charset="-122"/>
                <a:ea typeface="SimSun" panose="02010600030101010101" pitchFamily="2" charset="-122"/>
              </a:rPr>
              <a:t>x</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s</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o</a:t>
            </a:r>
            <a:r>
              <a:rPr lang="zh-CN" altLang="zh-CN" dirty="0">
                <a:latin typeface="SimSun" panose="02010600030101010101" pitchFamily="2" charset="-122"/>
                <a:ea typeface="SimSun" panose="02010600030101010101" pitchFamily="2" charset="-122"/>
              </a:rPr>
              <a:t>都是向量，分别代表输入层、隐藏层、输出层的值；</a:t>
            </a:r>
            <a:r>
              <a:rPr lang="en-US" altLang="zh-CN" i="1" dirty="0">
                <a:latin typeface="SimSun" panose="02010600030101010101" pitchFamily="2" charset="-122"/>
                <a:ea typeface="SimSun" panose="02010600030101010101" pitchFamily="2" charset="-122"/>
              </a:rPr>
              <a:t>U</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V</a:t>
            </a:r>
            <a:r>
              <a:rPr lang="zh-CN" altLang="zh-CN" i="1" dirty="0">
                <a:latin typeface="SimSun" panose="02010600030101010101" pitchFamily="2" charset="-122"/>
                <a:ea typeface="SimSun" panose="02010600030101010101" pitchFamily="2" charset="-122"/>
              </a:rPr>
              <a:t>、</a:t>
            </a:r>
            <a:r>
              <a:rPr lang="en-US" altLang="zh-CN" i="1" dirty="0">
                <a:latin typeface="SimSun" panose="02010600030101010101" pitchFamily="2" charset="-122"/>
                <a:ea typeface="SimSun" panose="02010600030101010101" pitchFamily="2" charset="-122"/>
              </a:rPr>
              <a:t>W</a:t>
            </a:r>
            <a:r>
              <a:rPr lang="zh-CN" altLang="zh-CN" dirty="0">
                <a:latin typeface="SimSun" panose="02010600030101010101" pitchFamily="2" charset="-122"/>
                <a:ea typeface="SimSun" panose="02010600030101010101" pitchFamily="2" charset="-122"/>
              </a:rPr>
              <a:t>都是权重矩阵，分别代表输入层到隐藏层、隐藏层到输出层、隐藏层上一次的值作为这一次的输入的权重。 </a:t>
            </a:r>
            <a:endParaRPr kumimoji="1" lang="zh-CN" alt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724853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483871" y="-795874"/>
            <a:ext cx="4884403" cy="2080299"/>
            <a:chOff x="-483871" y="-795874"/>
            <a:chExt cx="4884403" cy="2080299"/>
          </a:xfrm>
        </p:grpSpPr>
        <p:pic>
          <p:nvPicPr>
            <p:cNvPr id="138" name="图片 137"/>
            <p:cNvPicPr>
              <a:picLocks noChangeAspect="1"/>
            </p:cNvPicPr>
            <p:nvPr/>
          </p:nvPicPr>
          <p:blipFill>
            <a:blip r:embed="rId3">
              <a:extLst>
                <a:ext uri="{28A0092B-C50C-407E-A947-70E740481C1C}">
                  <a14:useLocalDpi xmlns:a14="http://schemas.microsoft.com/office/drawing/2010/main" val="0"/>
                </a:ext>
              </a:extLst>
            </a:blip>
            <a:srcRect l="2316" t="79044" r="53519"/>
            <a:stretch>
              <a:fillRect/>
            </a:stretch>
          </p:blipFill>
          <p:spPr>
            <a:xfrm rot="20147618">
              <a:off x="-483871" y="-795874"/>
              <a:ext cx="4884403" cy="2080299"/>
            </a:xfrm>
            <a:custGeom>
              <a:avLst/>
              <a:gdLst>
                <a:gd name="connsiteX0" fmla="*/ 957211 w 6228785"/>
                <a:gd name="connsiteY0" fmla="*/ 0 h 2652880"/>
                <a:gd name="connsiteX1" fmla="*/ 5857672 w 6228785"/>
                <a:gd name="connsiteY1" fmla="*/ 2203009 h 2652880"/>
                <a:gd name="connsiteX2" fmla="*/ 6228785 w 6228785"/>
                <a:gd name="connsiteY2" fmla="*/ 2652880 h 2652880"/>
                <a:gd name="connsiteX3" fmla="*/ 1164771 w 6228785"/>
                <a:gd name="connsiteY3" fmla="*/ 2652880 h 2652880"/>
                <a:gd name="connsiteX4" fmla="*/ 0 w 6228785"/>
                <a:gd name="connsiteY4" fmla="*/ 2129256 h 2652880"/>
                <a:gd name="connsiteX5" fmla="*/ 957211 w 6228785"/>
                <a:gd name="connsiteY5" fmla="*/ 0 h 265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785" h="2652880">
                  <a:moveTo>
                    <a:pt x="957211" y="0"/>
                  </a:moveTo>
                  <a:lnTo>
                    <a:pt x="5857672" y="2203009"/>
                  </a:lnTo>
                  <a:lnTo>
                    <a:pt x="6228785" y="2652880"/>
                  </a:lnTo>
                  <a:lnTo>
                    <a:pt x="1164771" y="2652880"/>
                  </a:lnTo>
                  <a:lnTo>
                    <a:pt x="0" y="2129256"/>
                  </a:lnTo>
                  <a:lnTo>
                    <a:pt x="957211" y="0"/>
                  </a:lnTo>
                  <a:close/>
                </a:path>
              </a:pathLst>
            </a:custGeom>
            <a:ln>
              <a:noFill/>
            </a:ln>
          </p:spPr>
        </p:pic>
        <p:sp>
          <p:nvSpPr>
            <p:cNvPr id="139" name="文本框 138"/>
            <p:cNvSpPr txBox="1"/>
            <p:nvPr/>
          </p:nvSpPr>
          <p:spPr>
            <a:xfrm>
              <a:off x="395786" y="436730"/>
              <a:ext cx="2866030" cy="523220"/>
            </a:xfrm>
            <a:prstGeom prst="rect">
              <a:avLst/>
            </a:prstGeom>
            <a:noFill/>
          </p:spPr>
          <p:txBody>
            <a:bodyPr wrap="square" rtlCol="0">
              <a:spAutoFit/>
            </a:bodyPr>
            <a:lstStyle/>
            <a:p>
              <a:r>
                <a:rPr lang="zh-CN" altLang="en-US" sz="2800" dirty="0">
                  <a:latin typeface="华文细黑" panose="02010600040101010101" pitchFamily="2" charset="-122"/>
                  <a:ea typeface="华文细黑" panose="02010600040101010101" pitchFamily="2" charset="-122"/>
                </a:rPr>
                <a:t>研究方法</a:t>
              </a:r>
            </a:p>
          </p:txBody>
        </p:sp>
      </p:grpSp>
      <p:sp>
        <p:nvSpPr>
          <p:cNvPr id="3" name="Rectangle 2">
            <a:extLst>
              <a:ext uri="{FF2B5EF4-FFF2-40B4-BE49-F238E27FC236}">
                <a16:creationId xmlns:a16="http://schemas.microsoft.com/office/drawing/2014/main" id="{6538F2E1-323F-1C4D-8AF0-9EC32015616C}"/>
              </a:ext>
            </a:extLst>
          </p:cNvPr>
          <p:cNvSpPr>
            <a:spLocks noChangeArrowheads="1"/>
          </p:cNvSpPr>
          <p:nvPr/>
        </p:nvSpPr>
        <p:spPr bwMode="auto">
          <a:xfrm>
            <a:off x="395786" y="15450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文本框 4">
            <a:extLst>
              <a:ext uri="{FF2B5EF4-FFF2-40B4-BE49-F238E27FC236}">
                <a16:creationId xmlns:a16="http://schemas.microsoft.com/office/drawing/2014/main" id="{3A720C2D-4ADC-FE44-B405-B7297D2A4829}"/>
              </a:ext>
            </a:extLst>
          </p:cNvPr>
          <p:cNvSpPr txBox="1"/>
          <p:nvPr/>
        </p:nvSpPr>
        <p:spPr>
          <a:xfrm>
            <a:off x="945931" y="1954924"/>
            <a:ext cx="10310648" cy="1883016"/>
          </a:xfrm>
          <a:prstGeom prst="rect">
            <a:avLst/>
          </a:prstGeom>
          <a:noFill/>
        </p:spPr>
        <p:txBody>
          <a:bodyPr wrap="square" rtlCol="0">
            <a:spAutoFit/>
          </a:bodyPr>
          <a:lstStyle/>
          <a:p>
            <a:pPr indent="457200">
              <a:lnSpc>
                <a:spcPct val="150000"/>
              </a:lnSpc>
            </a:pPr>
            <a:r>
              <a:rPr lang="zh-CN" altLang="zh-CN" sz="2000" dirty="0"/>
              <a:t>理论上，</a:t>
            </a:r>
            <a:r>
              <a:rPr lang="en-US" altLang="zh-CN" sz="2000" dirty="0"/>
              <a:t>RNN</a:t>
            </a:r>
            <a:r>
              <a:rPr lang="zh-CN" altLang="zh-CN" sz="2000" dirty="0"/>
              <a:t>能够对任何长度的序列数据进行处理。然而在实际中，循环神经网络在处理长时间序列数据的过程中，往往会出现</a:t>
            </a:r>
            <a:r>
              <a:rPr lang="zh-CN" altLang="zh-CN" sz="2000" dirty="0">
                <a:solidFill>
                  <a:srgbClr val="FF0000"/>
                </a:solidFill>
              </a:rPr>
              <a:t>梯度消散</a:t>
            </a:r>
            <a:r>
              <a:rPr lang="zh-CN" altLang="zh-CN" sz="2000" dirty="0"/>
              <a:t>的问题。</a:t>
            </a:r>
            <a:r>
              <a:rPr lang="en-US" altLang="zh-CN" sz="2000" dirty="0"/>
              <a:t>RNN </a:t>
            </a:r>
            <a:r>
              <a:rPr lang="zh-CN" altLang="zh-CN" sz="2000" dirty="0"/>
              <a:t>面临的另一个技术挑战是无法完全处理时间序列的</a:t>
            </a:r>
            <a:r>
              <a:rPr lang="zh-CN" altLang="zh-CN" sz="2000" dirty="0">
                <a:solidFill>
                  <a:srgbClr val="FF0000"/>
                </a:solidFill>
              </a:rPr>
              <a:t>长期依赖</a:t>
            </a:r>
            <a:r>
              <a:rPr lang="zh-CN" altLang="zh-CN" sz="2000" dirty="0"/>
              <a:t>，即当前时刻无法从序列中间隔较大的那个时刻获得需要的信息。</a:t>
            </a:r>
            <a:r>
              <a:rPr lang="en-US" altLang="zh-CN" sz="2000" dirty="0"/>
              <a:t> </a:t>
            </a:r>
            <a:r>
              <a:rPr lang="en-US" altLang="zh-CN" sz="2000" dirty="0">
                <a:solidFill>
                  <a:srgbClr val="0432FF"/>
                </a:solidFill>
              </a:rPr>
              <a:t>LSTM </a:t>
            </a:r>
            <a:r>
              <a:rPr lang="zh-CN" altLang="zh-CN" sz="2000" dirty="0">
                <a:solidFill>
                  <a:srgbClr val="0432FF"/>
                </a:solidFill>
              </a:rPr>
              <a:t>的出现解决了梯度消散问题和长期依赖问题</a:t>
            </a:r>
            <a:r>
              <a:rPr lang="zh-CN" altLang="zh-CN" sz="2000" dirty="0"/>
              <a:t>。</a:t>
            </a:r>
            <a:endParaRPr kumimoji="1" lang="zh-CN" altLang="en-US" sz="2000" dirty="0"/>
          </a:p>
        </p:txBody>
      </p:sp>
      <p:pic>
        <p:nvPicPr>
          <p:cNvPr id="2" name="图片 1">
            <a:extLst>
              <a:ext uri="{FF2B5EF4-FFF2-40B4-BE49-F238E27FC236}">
                <a16:creationId xmlns:a16="http://schemas.microsoft.com/office/drawing/2014/main" id="{14ADA4F2-1497-174F-823F-D5C44EAE4B27}"/>
              </a:ext>
            </a:extLst>
          </p:cNvPr>
          <p:cNvPicPr>
            <a:picLocks noChangeAspect="1"/>
          </p:cNvPicPr>
          <p:nvPr/>
        </p:nvPicPr>
        <p:blipFill>
          <a:blip r:embed="rId4"/>
          <a:stretch>
            <a:fillRect/>
          </a:stretch>
        </p:blipFill>
        <p:spPr>
          <a:xfrm>
            <a:off x="12192000" y="0"/>
            <a:ext cx="6273800" cy="1917700"/>
          </a:xfrm>
          <a:prstGeom prst="rect">
            <a:avLst/>
          </a:prstGeom>
        </p:spPr>
      </p:pic>
      <p:pic>
        <p:nvPicPr>
          <p:cNvPr id="4" name="图片 3">
            <a:extLst>
              <a:ext uri="{FF2B5EF4-FFF2-40B4-BE49-F238E27FC236}">
                <a16:creationId xmlns:a16="http://schemas.microsoft.com/office/drawing/2014/main" id="{17BBB346-C54B-B743-9F92-F5A658BBAF20}"/>
              </a:ext>
            </a:extLst>
          </p:cNvPr>
          <p:cNvPicPr>
            <a:picLocks noChangeAspect="1"/>
          </p:cNvPicPr>
          <p:nvPr/>
        </p:nvPicPr>
        <p:blipFill>
          <a:blip r:embed="rId5"/>
          <a:stretch>
            <a:fillRect/>
          </a:stretch>
        </p:blipFill>
        <p:spPr>
          <a:xfrm>
            <a:off x="12192000" y="1917700"/>
            <a:ext cx="6997700" cy="4940300"/>
          </a:xfrm>
          <a:prstGeom prst="rect">
            <a:avLst/>
          </a:prstGeom>
        </p:spPr>
      </p:pic>
    </p:spTree>
    <p:extLst>
      <p:ext uri="{BB962C8B-B14F-4D97-AF65-F5344CB8AC3E}">
        <p14:creationId xmlns:p14="http://schemas.microsoft.com/office/powerpoint/2010/main" val="28087883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1779</TotalTime>
  <Words>5952</Words>
  <Application>Microsoft Macintosh PowerPoint</Application>
  <PresentationFormat>宽屏</PresentationFormat>
  <Paragraphs>457</Paragraphs>
  <Slides>55</Slides>
  <Notes>19</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55</vt:i4>
      </vt:variant>
    </vt:vector>
  </HeadingPairs>
  <TitlesOfParts>
    <vt:vector size="71" baseType="lpstr">
      <vt:lpstr>方正兰亭粗黑简体</vt:lpstr>
      <vt:lpstr>华文细黑</vt:lpstr>
      <vt:lpstr>SimSun</vt:lpstr>
      <vt:lpstr>微软雅黑</vt:lpstr>
      <vt:lpstr>微软雅黑</vt:lpstr>
      <vt:lpstr>造字工房悦黑体验版纤细体</vt:lpstr>
      <vt:lpstr>Yuanti SC</vt:lpstr>
      <vt:lpstr>Arial</vt:lpstr>
      <vt:lpstr>Calibri</vt:lpstr>
      <vt:lpstr>Cambria Math</vt:lpstr>
      <vt:lpstr>Consolas</vt:lpstr>
      <vt:lpstr>Impact</vt:lpstr>
      <vt:lpstr>Times New Roman</vt:lpstr>
      <vt:lpstr>Verdana</vt:lpstr>
      <vt:lpstr>Office 主题</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zheng chaoyou</cp:lastModifiedBy>
  <cp:revision>102</cp:revision>
  <dcterms:created xsi:type="dcterms:W3CDTF">2016-03-16T13:16:00Z</dcterms:created>
  <dcterms:modified xsi:type="dcterms:W3CDTF">2020-06-23T04:24:04Z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